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25D3C75-CB03-4778-84FC-3ABD3F3B866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3315E-14BF-4043-AEF0-2A34CDED1962}"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D3C75-CB03-4778-84FC-3ABD3F3B866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3315E-14BF-4043-AEF0-2A34CDED19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D3C75-CB03-4778-84FC-3ABD3F3B866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3315E-14BF-4043-AEF0-2A34CDED196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D3C75-CB03-4778-84FC-3ABD3F3B866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3315E-14BF-4043-AEF0-2A34CDED196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25D3C75-CB03-4778-84FC-3ABD3F3B8661}" type="datetimeFigureOut">
              <a:rPr lang="en-GB" smtClean="0"/>
              <a:t>27/04/2020</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9BD3315E-14BF-4043-AEF0-2A34CDED196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D3C75-CB03-4778-84FC-3ABD3F3B8661}"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3315E-14BF-4043-AEF0-2A34CDED196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5D3C75-CB03-4778-84FC-3ABD3F3B8661}"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D3315E-14BF-4043-AEF0-2A34CDED196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D3C75-CB03-4778-84FC-3ABD3F3B8661}"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D3315E-14BF-4043-AEF0-2A34CDED196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D3C75-CB03-4778-84FC-3ABD3F3B8661}"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D3315E-14BF-4043-AEF0-2A34CDED19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D3C75-CB03-4778-84FC-3ABD3F3B8661}"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3315E-14BF-4043-AEF0-2A34CDED1962}"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25D3C75-CB03-4778-84FC-3ABD3F3B8661}"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3315E-14BF-4043-AEF0-2A34CDED1962}"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25D3C75-CB03-4778-84FC-3ABD3F3B8661}" type="datetimeFigureOut">
              <a:rPr lang="en-GB" smtClean="0"/>
              <a:t>27/04/2020</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BD3315E-14BF-4043-AEF0-2A34CDED1962}"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ortomontenegro.com/en/blog/experience-montenegrin-nature/" TargetMode="External"/><Relationship Id="rId2" Type="http://schemas.openxmlformats.org/officeDocument/2006/relationships/hyperlink" Target="https://www.portomontenegro.com/en/blog/how-to-make-the-most-of-montenegro-holiday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portomontenegro.com/en/blog/montengero-country-tempting-off-the-beaten-path-paradise/"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hyperlink" Target="https://www.portomontenegro.com/en/blog/montenegrin-cuisine-food-you-can-truly-experie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ortomontenegro.com/en/blog/mediterranean-architecture-characteristics/" TargetMode="External"/><Relationship Id="rId2" Type="http://schemas.openxmlformats.org/officeDocument/2006/relationships/hyperlink" Target="https://www.portomontenegro.com/en/blog/history-of-montenegro-origi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portomontenegro.com/en/blog/ancient-montenegro-cities/"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hyperlink" Target="https://www.portomontenegro.com/en/blog/montenegro-monasteries-inform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ortomontenegro.com/en/blog/colourful-montenergo-festivals-you-should-enjoy-this-summer/" TargetMode="External"/><Relationship Id="rId2" Type="http://schemas.openxmlformats.org/officeDocument/2006/relationships/hyperlink" Target="https://www.portomontenegro.com/en/blog/montenegro-capital-podgorica-inform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ortomontenegro.com/en/blog/njegusi-prosciutto-montenegrin-special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60848"/>
            <a:ext cx="4427984" cy="2016224"/>
          </a:xfrm>
        </p:spPr>
        <p:txBody>
          <a:bodyPr>
            <a:normAutofit fontScale="90000"/>
          </a:bodyPr>
          <a:lstStyle/>
          <a:p>
            <a:r>
              <a:rPr lang="en-GB" b="0" i="1" dirty="0" smtClean="0"/>
              <a:t/>
            </a:r>
            <a:br>
              <a:rPr lang="en-GB" b="0" i="1" dirty="0" smtClean="0"/>
            </a:br>
            <a:r>
              <a:rPr lang="en-GB" b="0" i="1" dirty="0"/>
              <a:t/>
            </a:r>
            <a:br>
              <a:rPr lang="en-GB" b="0" i="1" dirty="0"/>
            </a:br>
            <a:r>
              <a:rPr lang="en-GB" b="0" i="1" dirty="0" smtClean="0"/>
              <a:t/>
            </a:r>
            <a:br>
              <a:rPr lang="en-GB" b="0" i="1" dirty="0" smtClean="0"/>
            </a:br>
            <a:r>
              <a:rPr lang="en-GB" b="0" i="1" dirty="0"/>
              <a:t/>
            </a:r>
            <a:br>
              <a:rPr lang="en-GB" b="0" i="1" dirty="0"/>
            </a:br>
            <a:r>
              <a:rPr lang="en-GB" sz="2900" i="1" dirty="0" smtClean="0">
                <a:solidFill>
                  <a:schemeClr val="bg2">
                    <a:lumMod val="25000"/>
                    <a:lumOff val="75000"/>
                  </a:schemeClr>
                </a:solidFill>
                <a:effectLst>
                  <a:outerShdw blurRad="38100" dist="38100" dir="2700000" algn="tl">
                    <a:srgbClr val="000000">
                      <a:alpha val="43137"/>
                    </a:srgbClr>
                  </a:outerShdw>
                </a:effectLst>
              </a:rPr>
              <a:t>Montenegro </a:t>
            </a:r>
            <a:r>
              <a:rPr lang="en-GB" sz="2900" i="1" dirty="0">
                <a:solidFill>
                  <a:schemeClr val="bg2">
                    <a:lumMod val="25000"/>
                    <a:lumOff val="75000"/>
                  </a:schemeClr>
                </a:solidFill>
                <a:effectLst>
                  <a:outerShdw blurRad="38100" dist="38100" dir="2700000" algn="tl">
                    <a:srgbClr val="000000">
                      <a:alpha val="43137"/>
                    </a:srgbClr>
                  </a:outerShdw>
                </a:effectLst>
              </a:rPr>
              <a:t>culture – </a:t>
            </a:r>
            <a:r>
              <a:rPr lang="en-GB" sz="2900" i="1" dirty="0" smtClean="0">
                <a:solidFill>
                  <a:schemeClr val="bg2">
                    <a:lumMod val="25000"/>
                    <a:lumOff val="75000"/>
                  </a:schemeClr>
                </a:solidFill>
                <a:effectLst>
                  <a:outerShdw blurRad="38100" dist="38100" dir="2700000" algn="tl">
                    <a:srgbClr val="000000">
                      <a:alpha val="43137"/>
                    </a:srgbClr>
                  </a:outerShdw>
                </a:effectLst>
              </a:rPr>
              <a:t>                                  unique </a:t>
            </a:r>
            <a:r>
              <a:rPr lang="en-GB" sz="2900" i="1" dirty="0">
                <a:solidFill>
                  <a:schemeClr val="bg2">
                    <a:lumMod val="25000"/>
                    <a:lumOff val="75000"/>
                  </a:schemeClr>
                </a:solidFill>
                <a:effectLst>
                  <a:outerShdw blurRad="38100" dist="38100" dir="2700000" algn="tl">
                    <a:srgbClr val="000000">
                      <a:alpha val="43137"/>
                    </a:srgbClr>
                  </a:outerShdw>
                </a:effectLst>
              </a:rPr>
              <a:t>tradition and customs of our country</a:t>
            </a:r>
            <a:r>
              <a:rPr lang="en-GB" sz="2900" i="1" dirty="0">
                <a:effectLst>
                  <a:outerShdw blurRad="38100" dist="38100" dir="2700000" algn="tl">
                    <a:srgbClr val="000000">
                      <a:alpha val="43137"/>
                    </a:srgbClr>
                  </a:outerShdw>
                </a:effectLst>
              </a:rPr>
              <a:t/>
            </a:r>
            <a:br>
              <a:rPr lang="en-GB" sz="2900" i="1" dirty="0">
                <a:effectLst>
                  <a:outerShdw blurRad="38100" dist="38100" dir="2700000" algn="tl">
                    <a:srgbClr val="000000">
                      <a:alpha val="43137"/>
                    </a:srgbClr>
                  </a:outerShdw>
                </a:effectLst>
              </a:rPr>
            </a:br>
            <a:endParaRPr lang="en-GB" sz="29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43608" y="4221088"/>
            <a:ext cx="3604592" cy="579512"/>
          </a:xfrm>
        </p:spPr>
        <p:txBody>
          <a:bodyPr>
            <a:normAutofit/>
          </a:bodyPr>
          <a:lstStyle/>
          <a:p>
            <a:r>
              <a:rPr lang="en-GB" dirty="0" smtClean="0"/>
              <a:t>             Lana </a:t>
            </a:r>
            <a:r>
              <a:rPr lang="en-GB" dirty="0" err="1" smtClean="0"/>
              <a:t>Tomašević</a:t>
            </a:r>
            <a:r>
              <a:rPr lang="en-GB" dirty="0" smtClean="0"/>
              <a:t>, IX-1</a:t>
            </a:r>
            <a:endParaRPr lang="en-GB" dirty="0"/>
          </a:p>
        </p:txBody>
      </p:sp>
    </p:spTree>
    <p:extLst>
      <p:ext uri="{BB962C8B-B14F-4D97-AF65-F5344CB8AC3E}">
        <p14:creationId xmlns:p14="http://schemas.microsoft.com/office/powerpoint/2010/main" val="1139234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and traditions</a:t>
            </a:r>
            <a:endParaRPr lang="en-GB" dirty="0"/>
          </a:p>
        </p:txBody>
      </p:sp>
      <p:sp>
        <p:nvSpPr>
          <p:cNvPr id="3" name="Content Placeholder 2"/>
          <p:cNvSpPr>
            <a:spLocks noGrp="1"/>
          </p:cNvSpPr>
          <p:nvPr>
            <p:ph idx="1"/>
          </p:nvPr>
        </p:nvSpPr>
        <p:spPr/>
        <p:txBody>
          <a:bodyPr/>
          <a:lstStyle/>
          <a:p>
            <a:pPr algn="just"/>
            <a:r>
              <a:rPr lang="en-GB" dirty="0"/>
              <a:t>Montenegro is a country of interesting and unique traditions where customs are passed down from generation to generation.</a:t>
            </a:r>
            <a:r>
              <a:rPr lang="en-GB" b="1" dirty="0"/>
              <a:t> These traditions reflect the country’s past</a:t>
            </a:r>
            <a:r>
              <a:rPr lang="en-GB" dirty="0"/>
              <a:t> and are one of the things that make the country so appealing to all its visitors from all around the world.. </a:t>
            </a:r>
          </a:p>
          <a:p>
            <a:pPr algn="just"/>
            <a:r>
              <a:rPr lang="en-GB" dirty="0"/>
              <a:t>All the guests and visitors to Montenegro are always paid special attention. The famous Montenegrin hospitality can be felt everywhere in the country and it’s something we are really proud of. </a:t>
            </a:r>
            <a:r>
              <a:rPr lang="en-GB" b="1" dirty="0"/>
              <a:t>By an old tradition that is still present today, </a:t>
            </a:r>
            <a:r>
              <a:rPr lang="en-GB" dirty="0"/>
              <a:t>if there is a guest in your house for whatever reason,  make sure to offer them food or drinks.</a:t>
            </a:r>
          </a:p>
          <a:p>
            <a:endParaRPr lang="en-GB" dirty="0"/>
          </a:p>
        </p:txBody>
      </p:sp>
      <p:pic>
        <p:nvPicPr>
          <p:cNvPr id="4098" name="Picture 2" descr="C:\Users\lanat\Desktop\kafana-brvnara-domaca-hrana-etn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764704"/>
            <a:ext cx="1440160" cy="811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645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pPr algn="just"/>
            <a:r>
              <a:rPr lang="en-GB" dirty="0"/>
              <a:t>The other visible aspect of the Montenegro culture is the </a:t>
            </a:r>
            <a:r>
              <a:rPr lang="en-GB" dirty="0" err="1"/>
              <a:t>the</a:t>
            </a:r>
            <a:r>
              <a:rPr lang="en-GB" dirty="0"/>
              <a:t> traditional costume – it has always been an important segment of Montenegro culture. The roots of this remarkable tradition go way back in the past. Made from high-quality materials, combined with silk and golden treads, in bright </a:t>
            </a:r>
            <a:r>
              <a:rPr lang="en-GB" dirty="0" err="1"/>
              <a:t>colors</a:t>
            </a:r>
            <a:r>
              <a:rPr lang="en-GB" dirty="0"/>
              <a:t> – it is considered to be one </a:t>
            </a:r>
            <a:r>
              <a:rPr lang="en-GB" b="1" dirty="0"/>
              <a:t>of the most beautiful national costumes in the world, worn during special occasions and holidays. </a:t>
            </a:r>
            <a:endParaRPr lang="en-GB" dirty="0"/>
          </a:p>
        </p:txBody>
      </p:sp>
      <p:pic>
        <p:nvPicPr>
          <p:cNvPr id="5122" name="Picture 2" descr="C:\Users\lanat\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365104"/>
            <a:ext cx="238125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2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pPr algn="ctr"/>
            <a:r>
              <a:rPr lang="en-GB" i="1" dirty="0"/>
              <a:t>Culture of Montenegro as one of its’ most important </a:t>
            </a:r>
            <a:r>
              <a:rPr lang="en-GB" i="1" dirty="0" err="1"/>
              <a:t>assests</a:t>
            </a:r>
            <a:r>
              <a:rPr lang="en-GB" i="1" dirty="0"/>
              <a:t/>
            </a:r>
            <a:br>
              <a:rPr lang="en-GB" i="1" dirty="0"/>
            </a:br>
            <a:endParaRPr lang="en-GB" i="1" dirty="0"/>
          </a:p>
        </p:txBody>
      </p:sp>
      <p:sp>
        <p:nvSpPr>
          <p:cNvPr id="3" name="Content Placeholder 2"/>
          <p:cNvSpPr>
            <a:spLocks noGrp="1"/>
          </p:cNvSpPr>
          <p:nvPr>
            <p:ph idx="1"/>
          </p:nvPr>
        </p:nvSpPr>
        <p:spPr/>
        <p:txBody>
          <a:bodyPr>
            <a:normAutofit lnSpcReduction="10000"/>
          </a:bodyPr>
          <a:lstStyle/>
          <a:p>
            <a:pPr algn="just"/>
            <a:r>
              <a:rPr lang="en-GB" dirty="0"/>
              <a:t>The country boasts an incredibly diverse cultural scene. </a:t>
            </a:r>
          </a:p>
          <a:p>
            <a:pPr algn="just"/>
            <a:r>
              <a:rPr lang="en-GB" dirty="0"/>
              <a:t>Culture is an important tourism asset because it differentiates one place from the next, and it’s safe to say that Montenegro </a:t>
            </a:r>
            <a:r>
              <a:rPr lang="en-GB" b="1" dirty="0"/>
              <a:t>has got a lot to offer its visitors. </a:t>
            </a:r>
            <a:r>
              <a:rPr lang="en-GB" dirty="0"/>
              <a:t>There is a rich cultural life not only in the country’s major cities, but in virtually every corner of the land. </a:t>
            </a:r>
          </a:p>
          <a:p>
            <a:pPr algn="just"/>
            <a:r>
              <a:rPr lang="en-GB" dirty="0"/>
              <a:t>Montenegro is an excitingly </a:t>
            </a:r>
            <a:r>
              <a:rPr lang="en-GB" dirty="0" err="1"/>
              <a:t>colorful</a:t>
            </a:r>
            <a:r>
              <a:rPr lang="en-GB" dirty="0"/>
              <a:t> country. Throughout history, Montenegro culture has resided at the crossroads of various influences, which left a big mark on today’s cultural climate of the nation. It possesses outstanding traditions in gastronomy, winegrowing and other cultural segments in richly diverse regions, and proud people who are friendly and welcoming. </a:t>
            </a:r>
          </a:p>
          <a:p>
            <a:endParaRPr lang="en-GB" dirty="0"/>
          </a:p>
        </p:txBody>
      </p:sp>
    </p:spTree>
    <p:extLst>
      <p:ext uri="{BB962C8B-B14F-4D97-AF65-F5344CB8AC3E}">
        <p14:creationId xmlns:p14="http://schemas.microsoft.com/office/powerpoint/2010/main" val="320213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pPr algn="just"/>
            <a:r>
              <a:rPr lang="en-GB" dirty="0"/>
              <a:t>Thanks to its size, it makes a perfect destination for your </a:t>
            </a:r>
            <a:r>
              <a:rPr lang="en-GB" dirty="0">
                <a:hlinkClick r:id="rId2"/>
              </a:rPr>
              <a:t>dream-holiday</a:t>
            </a:r>
            <a:r>
              <a:rPr lang="en-GB" dirty="0"/>
              <a:t> because various landscapes are easily accessible. </a:t>
            </a:r>
          </a:p>
          <a:p>
            <a:pPr algn="just"/>
            <a:r>
              <a:rPr lang="en-GB" b="1" dirty="0"/>
              <a:t>You will be amazed by </a:t>
            </a:r>
            <a:r>
              <a:rPr lang="en-GB" b="1" dirty="0" err="1">
                <a:hlinkClick r:id="rId3"/>
              </a:rPr>
              <a:t>breathtaking</a:t>
            </a:r>
            <a:r>
              <a:rPr lang="en-GB" b="1" dirty="0">
                <a:hlinkClick r:id="rId3"/>
              </a:rPr>
              <a:t> scenery</a:t>
            </a:r>
            <a:r>
              <a:rPr lang="en-GB" b="1" dirty="0"/>
              <a:t>, distinctive culture and tradition offering an unforgettable holiday experience. </a:t>
            </a:r>
            <a:endParaRPr lang="en-GB" b="1" dirty="0" smtClean="0"/>
          </a:p>
          <a:p>
            <a:pPr algn="just"/>
            <a:endParaRPr lang="en-GB" b="1" dirty="0" smtClean="0"/>
          </a:p>
          <a:p>
            <a:pPr algn="ctr"/>
            <a:r>
              <a:rPr lang="en-GB" b="1" i="1" dirty="0" smtClean="0">
                <a:solidFill>
                  <a:srgbClr val="FF0000"/>
                </a:solidFill>
              </a:rPr>
              <a:t>Have </a:t>
            </a:r>
            <a:r>
              <a:rPr lang="en-GB" b="1" i="1" dirty="0">
                <a:solidFill>
                  <a:srgbClr val="FF0000"/>
                </a:solidFill>
              </a:rPr>
              <a:t>you already fallen in love with it? </a:t>
            </a:r>
            <a:endParaRPr lang="en-GB" b="1" i="1" dirty="0">
              <a:solidFill>
                <a:srgbClr val="FF0000"/>
              </a:solidFill>
            </a:endParaRPr>
          </a:p>
        </p:txBody>
      </p:sp>
    </p:spTree>
    <p:extLst>
      <p:ext uri="{BB962C8B-B14F-4D97-AF65-F5344CB8AC3E}">
        <p14:creationId xmlns:p14="http://schemas.microsoft.com/office/powerpoint/2010/main" val="1488394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endParaRPr lang="en-GB" b="1" i="1" u="sng" dirty="0" smtClean="0"/>
          </a:p>
          <a:p>
            <a:endParaRPr lang="en-GB" b="1" i="1" u="sng" dirty="0"/>
          </a:p>
          <a:p>
            <a:pPr algn="ctr"/>
            <a:endParaRPr lang="en-GB" b="1" i="1" u="sng" dirty="0" smtClean="0"/>
          </a:p>
          <a:p>
            <a:pPr algn="ctr"/>
            <a:r>
              <a:rPr lang="en-GB" b="1" i="1" u="sng" dirty="0" smtClean="0"/>
              <a:t>THANK YOU FOR YOUR ATTENTION</a:t>
            </a:r>
            <a:endParaRPr lang="en-GB" b="1" i="1" u="sng" dirty="0"/>
          </a:p>
        </p:txBody>
      </p:sp>
      <p:pic>
        <p:nvPicPr>
          <p:cNvPr id="6146" name="Picture 2" descr="C:\Users\lanat\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501008"/>
            <a:ext cx="3495675"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866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Montenegro culture</a:t>
            </a:r>
            <a:endParaRPr lang="en-GB" i="1" dirty="0"/>
          </a:p>
        </p:txBody>
      </p:sp>
      <p:sp>
        <p:nvSpPr>
          <p:cNvPr id="3" name="Content Placeholder 2"/>
          <p:cNvSpPr>
            <a:spLocks noGrp="1"/>
          </p:cNvSpPr>
          <p:nvPr>
            <p:ph idx="1"/>
          </p:nvPr>
        </p:nvSpPr>
        <p:spPr/>
        <p:txBody>
          <a:bodyPr>
            <a:normAutofit/>
          </a:bodyPr>
          <a:lstStyle/>
          <a:p>
            <a:pPr algn="just"/>
            <a:r>
              <a:rPr lang="en-GB" b="1" dirty="0">
                <a:hlinkClick r:id="rId2"/>
              </a:rPr>
              <a:t>Montenegro</a:t>
            </a:r>
            <a:r>
              <a:rPr lang="en-GB" b="1" dirty="0"/>
              <a:t> is a country of great interests and diverse cultures,</a:t>
            </a:r>
            <a:r>
              <a:rPr lang="en-GB" dirty="0"/>
              <a:t> influenced by its location, at the junction between the East and the West. Our country has been a meeting point of different cultural and religious influences over history, leaving us with a rich cultural heritage.</a:t>
            </a:r>
          </a:p>
          <a:p>
            <a:pPr algn="just"/>
            <a:r>
              <a:rPr lang="en-GB" dirty="0"/>
              <a:t>Traces of  Mediterranean, Central European, Eastern European and Oriental influences can be found in modern-day Montenegro. All of these combined, with a special Montenegrin twist, create a culture that is fascinating, charming and unique.  </a:t>
            </a:r>
          </a:p>
          <a:p>
            <a:pPr algn="just"/>
            <a:endParaRPr lang="en-GB" dirty="0"/>
          </a:p>
        </p:txBody>
      </p:sp>
      <p:pic>
        <p:nvPicPr>
          <p:cNvPr id="1026" name="Picture 2" descr="C:\Users\lanat\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240" y="5070694"/>
            <a:ext cx="1936890" cy="12889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anat\Desktop\downlo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9896" y="5049480"/>
            <a:ext cx="1872208" cy="1273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lanat\Desktop\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119" y="5100755"/>
            <a:ext cx="2134195" cy="1199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88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Montenegro culture </a:t>
            </a:r>
            <a:endParaRPr lang="en-GB" i="1" dirty="0"/>
          </a:p>
        </p:txBody>
      </p:sp>
      <p:sp>
        <p:nvSpPr>
          <p:cNvPr id="3" name="Content Placeholder 2"/>
          <p:cNvSpPr>
            <a:spLocks noGrp="1"/>
          </p:cNvSpPr>
          <p:nvPr>
            <p:ph idx="1"/>
          </p:nvPr>
        </p:nvSpPr>
        <p:spPr/>
        <p:txBody>
          <a:bodyPr/>
          <a:lstStyle/>
          <a:p>
            <a:pPr algn="just"/>
            <a:r>
              <a:rPr lang="en-GB" dirty="0"/>
              <a:t>In general, the Montenegrins are very proud of their culture and speak of their country with an intense passion, because the Montenegro culture  truly is a definition of their national and ethnic belonging. </a:t>
            </a:r>
            <a:r>
              <a:rPr lang="en-GB" b="1" dirty="0"/>
              <a:t>Traditions, art, music, language, </a:t>
            </a:r>
            <a:r>
              <a:rPr lang="en-GB" b="1" dirty="0">
                <a:hlinkClick r:id="rId2"/>
              </a:rPr>
              <a:t>food</a:t>
            </a:r>
            <a:r>
              <a:rPr lang="en-GB" b="1" dirty="0"/>
              <a:t>, and drinks are the major composites of the culture in Montenegro </a:t>
            </a:r>
            <a:r>
              <a:rPr lang="en-GB" dirty="0"/>
              <a:t>and make the base for those who wish to visit and understand today’s country.</a:t>
            </a:r>
          </a:p>
          <a:p>
            <a:r>
              <a:rPr lang="en-GB" dirty="0"/>
              <a:t/>
            </a:r>
            <a:br>
              <a:rPr lang="en-GB" dirty="0"/>
            </a:br>
            <a:endParaRPr lang="en-GB" dirty="0"/>
          </a:p>
        </p:txBody>
      </p:sp>
    </p:spTree>
    <p:extLst>
      <p:ext uri="{BB962C8B-B14F-4D97-AF65-F5344CB8AC3E}">
        <p14:creationId xmlns:p14="http://schemas.microsoft.com/office/powerpoint/2010/main" val="336590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435280" cy="1772816"/>
          </a:xfrm>
        </p:spPr>
        <p:txBody>
          <a:bodyPr>
            <a:normAutofit fontScale="90000"/>
          </a:bodyPr>
          <a:lstStyle/>
          <a:p>
            <a:pPr algn="just"/>
            <a:r>
              <a:rPr lang="en-GB" b="0" dirty="0" smtClean="0"/>
              <a:t/>
            </a:r>
            <a:br>
              <a:rPr lang="en-GB" b="0" dirty="0" smtClean="0"/>
            </a:br>
            <a:r>
              <a:rPr lang="en-GB" b="0" dirty="0" smtClean="0"/>
              <a:t/>
            </a:r>
            <a:br>
              <a:rPr lang="en-GB" b="0" dirty="0" smtClean="0"/>
            </a:br>
            <a:r>
              <a:rPr lang="en-GB" b="0" dirty="0"/>
              <a:t/>
            </a:r>
            <a:br>
              <a:rPr lang="en-GB" b="0" dirty="0"/>
            </a:br>
            <a:r>
              <a:rPr lang="en-GB" b="0" dirty="0" smtClean="0"/>
              <a:t/>
            </a:r>
            <a:br>
              <a:rPr lang="en-GB" b="0" dirty="0" smtClean="0"/>
            </a:br>
            <a:r>
              <a:rPr lang="en-GB" i="1" dirty="0" smtClean="0"/>
              <a:t>Culture </a:t>
            </a:r>
            <a:r>
              <a:rPr lang="en-GB" i="1" dirty="0"/>
              <a:t>in Montenegro – the glimpse of </a:t>
            </a:r>
            <a:r>
              <a:rPr lang="en-GB" i="1" dirty="0" err="1"/>
              <a:t>colorful</a:t>
            </a:r>
            <a:r>
              <a:rPr lang="en-GB" i="1" dirty="0"/>
              <a:t> history</a:t>
            </a:r>
            <a:br>
              <a:rPr lang="en-GB" i="1" dirty="0"/>
            </a:br>
            <a:endParaRPr lang="en-GB" i="1" dirty="0"/>
          </a:p>
        </p:txBody>
      </p:sp>
      <p:sp>
        <p:nvSpPr>
          <p:cNvPr id="3" name="Content Placeholder 2"/>
          <p:cNvSpPr>
            <a:spLocks noGrp="1"/>
          </p:cNvSpPr>
          <p:nvPr>
            <p:ph idx="1"/>
          </p:nvPr>
        </p:nvSpPr>
        <p:spPr/>
        <p:txBody>
          <a:bodyPr>
            <a:normAutofit fontScale="92500" lnSpcReduction="20000"/>
          </a:bodyPr>
          <a:lstStyle/>
          <a:p>
            <a:pPr algn="just"/>
            <a:r>
              <a:rPr lang="en-GB" dirty="0"/>
              <a:t>For a country small in size,  Montenegro has a very long and eventful history. Taking a look </a:t>
            </a:r>
            <a:r>
              <a:rPr lang="en-GB" b="1" dirty="0"/>
              <a:t>at the </a:t>
            </a:r>
            <a:r>
              <a:rPr lang="en-GB" b="1" dirty="0">
                <a:hlinkClick r:id="rId2"/>
              </a:rPr>
              <a:t>nation’s history</a:t>
            </a:r>
            <a:r>
              <a:rPr lang="en-GB" b="1" dirty="0"/>
              <a:t> is crucial in order to get a better idea of what Montenegro culture really means.</a:t>
            </a:r>
            <a:r>
              <a:rPr lang="en-GB" dirty="0"/>
              <a:t> This interweaving of cultures influences in this region started a long time ago. </a:t>
            </a:r>
          </a:p>
          <a:p>
            <a:pPr algn="just"/>
            <a:r>
              <a:rPr lang="en-GB" dirty="0"/>
              <a:t>The Illyrians were the first known people to inhabit the region, arriving during the late Iron Age. </a:t>
            </a:r>
            <a:r>
              <a:rPr lang="en-GB" b="1" dirty="0"/>
              <a:t>Since then, many different tribes and nations have tried to make this hidden gem home. </a:t>
            </a:r>
            <a:r>
              <a:rPr lang="en-GB" dirty="0"/>
              <a:t>Greeks, Celts, Slavs, Romans, Ottoman Turks and Venetians ruled the region for nearly three centuries, contributing greatly to the beauty of </a:t>
            </a:r>
            <a:r>
              <a:rPr lang="en-GB" dirty="0">
                <a:hlinkClick r:id="rId3"/>
              </a:rPr>
              <a:t>Montenegro’s architecture</a:t>
            </a:r>
            <a:r>
              <a:rPr lang="en-GB" dirty="0"/>
              <a:t>.</a:t>
            </a:r>
          </a:p>
          <a:p>
            <a:pPr algn="just"/>
            <a:r>
              <a:rPr lang="en-GB" dirty="0"/>
              <a:t>Montenegro culture and it’s identity has evolved from this. Montenegrins are proud, generous, welcoming and open to everyone. Combining Mediterranean charm with Balkan passion, it’s no wonder why Montenegro has slowly emerged as one of the leading tourist destinations in Europe. </a:t>
            </a:r>
          </a:p>
          <a:p>
            <a:endParaRPr lang="en-GB" dirty="0"/>
          </a:p>
        </p:txBody>
      </p:sp>
    </p:spTree>
    <p:extLst>
      <p:ext uri="{BB962C8B-B14F-4D97-AF65-F5344CB8AC3E}">
        <p14:creationId xmlns:p14="http://schemas.microsoft.com/office/powerpoint/2010/main" val="63400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pPr algn="ctr"/>
            <a:r>
              <a:rPr lang="en-GB" i="1" dirty="0"/>
              <a:t>Charming centuries-old architecture – one of the symbols of Montenegro culture</a:t>
            </a:r>
            <a:br>
              <a:rPr lang="en-GB" i="1" dirty="0"/>
            </a:br>
            <a:endParaRPr lang="en-GB" i="1" dirty="0"/>
          </a:p>
        </p:txBody>
      </p:sp>
      <p:sp>
        <p:nvSpPr>
          <p:cNvPr id="3" name="Content Placeholder 2"/>
          <p:cNvSpPr>
            <a:spLocks noGrp="1"/>
          </p:cNvSpPr>
          <p:nvPr>
            <p:ph idx="1"/>
          </p:nvPr>
        </p:nvSpPr>
        <p:spPr/>
        <p:txBody>
          <a:bodyPr/>
          <a:lstStyle/>
          <a:p>
            <a:pPr algn="just"/>
            <a:r>
              <a:rPr lang="en-GB" dirty="0"/>
              <a:t>If you choose the Montenegrin coast as your starting point, you will have the opportunity to see direct influences and legacy of Mediterranean culture, numerous ancient monuments, historical sites from the Roman era or early Middle Ages. </a:t>
            </a:r>
          </a:p>
          <a:p>
            <a:pPr algn="just"/>
            <a:r>
              <a:rPr lang="en-GB" b="1" dirty="0"/>
              <a:t>Examples of mesmerizing beauty can be found in most of the </a:t>
            </a:r>
            <a:r>
              <a:rPr lang="en-GB" b="1" dirty="0">
                <a:hlinkClick r:id="rId2"/>
              </a:rPr>
              <a:t>Montenegrin cities</a:t>
            </a:r>
            <a:r>
              <a:rPr lang="en-GB" dirty="0"/>
              <a:t> along the coast. The highest concentration of the artistic and cultural wealth was recognized in the </a:t>
            </a:r>
            <a:r>
              <a:rPr lang="en-GB" dirty="0" err="1"/>
              <a:t>Kotor</a:t>
            </a:r>
            <a:r>
              <a:rPr lang="en-GB" dirty="0"/>
              <a:t> Bay, so the town of </a:t>
            </a:r>
            <a:r>
              <a:rPr lang="en-GB" dirty="0" err="1"/>
              <a:t>Kotor</a:t>
            </a:r>
            <a:r>
              <a:rPr lang="en-GB" dirty="0"/>
              <a:t> was included in the UNESCO list of cultural heritage. Make sure you include this city to your itinerary when visiting </a:t>
            </a:r>
            <a:r>
              <a:rPr lang="en-GB" dirty="0" err="1"/>
              <a:t>breathtaking</a:t>
            </a:r>
            <a:r>
              <a:rPr lang="en-GB" dirty="0"/>
              <a:t> Montenegrin </a:t>
            </a:r>
            <a:r>
              <a:rPr lang="en-GB" dirty="0" err="1"/>
              <a:t>riviera</a:t>
            </a:r>
            <a:r>
              <a:rPr lang="en-GB" dirty="0"/>
              <a:t>. </a:t>
            </a:r>
          </a:p>
          <a:p>
            <a:endParaRPr lang="en-GB" dirty="0"/>
          </a:p>
        </p:txBody>
      </p:sp>
      <p:pic>
        <p:nvPicPr>
          <p:cNvPr id="2050" name="Picture 2" descr="C:\Users\lanat\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5517232"/>
            <a:ext cx="1618668" cy="11009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anat\Desktop\downlo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345" y="5562645"/>
            <a:ext cx="1759198" cy="10555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lanat\Desktop\downloa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5529402"/>
            <a:ext cx="1944216" cy="108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619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440160"/>
          </a:xfrm>
        </p:spPr>
        <p:txBody>
          <a:bodyPr>
            <a:normAutofit fontScale="90000"/>
          </a:bodyPr>
          <a:lstStyle/>
          <a:p>
            <a:pPr algn="ctr"/>
            <a:r>
              <a:rPr lang="en-GB" i="1" dirty="0"/>
              <a:t>Charming centuries-old architecture – one of the symbols of Montenegro culture</a:t>
            </a:r>
            <a:br>
              <a:rPr lang="en-GB" i="1" dirty="0"/>
            </a:br>
            <a:endParaRPr lang="en-GB" dirty="0"/>
          </a:p>
        </p:txBody>
      </p:sp>
      <p:sp>
        <p:nvSpPr>
          <p:cNvPr id="3" name="Content Placeholder 2"/>
          <p:cNvSpPr>
            <a:spLocks noGrp="1"/>
          </p:cNvSpPr>
          <p:nvPr>
            <p:ph idx="1"/>
          </p:nvPr>
        </p:nvSpPr>
        <p:spPr/>
        <p:txBody>
          <a:bodyPr>
            <a:normAutofit fontScale="92500"/>
          </a:bodyPr>
          <a:lstStyle/>
          <a:p>
            <a:pPr algn="just"/>
            <a:r>
              <a:rPr lang="en-GB" dirty="0"/>
              <a:t>One of the most visited attractions in Montenegro is the Cathedral of St. </a:t>
            </a:r>
            <a:r>
              <a:rPr lang="en-GB" dirty="0" err="1"/>
              <a:t>Tryphon’s</a:t>
            </a:r>
            <a:r>
              <a:rPr lang="en-GB" dirty="0"/>
              <a:t> in </a:t>
            </a:r>
            <a:r>
              <a:rPr lang="en-GB" dirty="0" err="1"/>
              <a:t>Kotor</a:t>
            </a:r>
            <a:r>
              <a:rPr lang="en-GB" dirty="0"/>
              <a:t>. This Catholic cathedral was consecrated in 1166 and reconstructed a couple of times after earthquakes. St. </a:t>
            </a:r>
            <a:r>
              <a:rPr lang="en-GB" dirty="0" err="1"/>
              <a:t>Tryphon’s</a:t>
            </a:r>
            <a:r>
              <a:rPr lang="en-GB" dirty="0"/>
              <a:t> Cathedral is home to a rich collection of art paintings preserving </a:t>
            </a:r>
            <a:r>
              <a:rPr lang="en-GB" b="1" dirty="0"/>
              <a:t>the works of Marin </a:t>
            </a:r>
            <a:r>
              <a:rPr lang="en-GB" b="1" dirty="0" err="1"/>
              <a:t>Lovra</a:t>
            </a:r>
            <a:r>
              <a:rPr lang="en-GB" b="1" dirty="0"/>
              <a:t> </a:t>
            </a:r>
            <a:r>
              <a:rPr lang="en-GB" b="1" dirty="0" err="1"/>
              <a:t>Dobricevic</a:t>
            </a:r>
            <a:r>
              <a:rPr lang="en-GB" b="1" dirty="0"/>
              <a:t>, </a:t>
            </a:r>
            <a:r>
              <a:rPr lang="en-GB" b="1" dirty="0" err="1"/>
              <a:t>Tripo</a:t>
            </a:r>
            <a:r>
              <a:rPr lang="en-GB" b="1" dirty="0"/>
              <a:t> </a:t>
            </a:r>
            <a:r>
              <a:rPr lang="en-GB" b="1" dirty="0" err="1"/>
              <a:t>Kokolj</a:t>
            </a:r>
            <a:r>
              <a:rPr lang="en-GB" b="1" dirty="0"/>
              <a:t>, Paolo </a:t>
            </a:r>
            <a:r>
              <a:rPr lang="en-GB" b="1" dirty="0" err="1"/>
              <a:t>Veroveza</a:t>
            </a:r>
            <a:r>
              <a:rPr lang="en-GB" b="1" dirty="0"/>
              <a:t>, </a:t>
            </a:r>
            <a:r>
              <a:rPr lang="en-GB" b="1" dirty="0" err="1"/>
              <a:t>Hieronim</a:t>
            </a:r>
            <a:r>
              <a:rPr lang="en-GB" b="1" dirty="0"/>
              <a:t> Santa Croce and other great Montenegrin artists.</a:t>
            </a:r>
            <a:endParaRPr lang="en-GB" dirty="0"/>
          </a:p>
          <a:p>
            <a:pPr algn="just"/>
            <a:r>
              <a:rPr lang="en-GB" dirty="0"/>
              <a:t>A big number of religious monuments is also well preserved. </a:t>
            </a:r>
            <a:r>
              <a:rPr lang="en-GB" b="1" dirty="0">
                <a:hlinkClick r:id="rId2"/>
              </a:rPr>
              <a:t>The monasteries</a:t>
            </a:r>
            <a:r>
              <a:rPr lang="en-GB" b="1" dirty="0"/>
              <a:t> of </a:t>
            </a:r>
            <a:r>
              <a:rPr lang="en-GB" b="1" dirty="0" err="1"/>
              <a:t>Morača</a:t>
            </a:r>
            <a:r>
              <a:rPr lang="en-GB" b="1" dirty="0"/>
              <a:t>, </a:t>
            </a:r>
            <a:r>
              <a:rPr lang="en-GB" dirty="0" err="1"/>
              <a:t>Piva</a:t>
            </a:r>
            <a:r>
              <a:rPr lang="en-GB" dirty="0"/>
              <a:t>, </a:t>
            </a:r>
            <a:r>
              <a:rPr lang="en-GB" dirty="0" err="1"/>
              <a:t>Sveta</a:t>
            </a:r>
            <a:r>
              <a:rPr lang="en-GB" dirty="0"/>
              <a:t> </a:t>
            </a:r>
            <a:r>
              <a:rPr lang="en-GB" dirty="0" err="1"/>
              <a:t>Trojica</a:t>
            </a:r>
            <a:r>
              <a:rPr lang="en-GB" dirty="0"/>
              <a:t> (Holy Trinity), </a:t>
            </a:r>
            <a:r>
              <a:rPr lang="en-GB" dirty="0" err="1"/>
              <a:t>Đurđevi</a:t>
            </a:r>
            <a:r>
              <a:rPr lang="en-GB" dirty="0"/>
              <a:t> </a:t>
            </a:r>
            <a:r>
              <a:rPr lang="en-GB" dirty="0" err="1"/>
              <a:t>stupovi</a:t>
            </a:r>
            <a:r>
              <a:rPr lang="en-GB" dirty="0"/>
              <a:t>, </a:t>
            </a:r>
            <a:r>
              <a:rPr lang="en-GB" dirty="0" err="1"/>
              <a:t>Savina</a:t>
            </a:r>
            <a:r>
              <a:rPr lang="en-GB" dirty="0"/>
              <a:t> and </a:t>
            </a:r>
            <a:r>
              <a:rPr lang="en-GB" dirty="0" err="1"/>
              <a:t>Ostrog</a:t>
            </a:r>
            <a:r>
              <a:rPr lang="en-GB" dirty="0"/>
              <a:t> – attracting people from around the world with its exceptional spiritual power and the unique ambiance. Other significant monuments include King Nikola’s Palace in </a:t>
            </a:r>
            <a:r>
              <a:rPr lang="en-GB" dirty="0" err="1"/>
              <a:t>Cetinje</a:t>
            </a:r>
            <a:r>
              <a:rPr lang="en-GB" dirty="0"/>
              <a:t>, Church of Our Lady of the Rocks and Church of St. Maria in Punta.</a:t>
            </a:r>
          </a:p>
          <a:p>
            <a:pPr algn="just"/>
            <a:endParaRPr lang="en-GB" dirty="0"/>
          </a:p>
        </p:txBody>
      </p:sp>
    </p:spTree>
    <p:extLst>
      <p:ext uri="{BB962C8B-B14F-4D97-AF65-F5344CB8AC3E}">
        <p14:creationId xmlns:p14="http://schemas.microsoft.com/office/powerpoint/2010/main" val="1695143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pPr algn="ctr"/>
            <a:r>
              <a:rPr lang="en-GB" i="1" dirty="0"/>
              <a:t>Montenegro culture is vibrant too – </a:t>
            </a:r>
            <a:r>
              <a:rPr lang="en-GB" i="1" dirty="0" err="1"/>
              <a:t>symboiss</a:t>
            </a:r>
            <a:r>
              <a:rPr lang="en-GB" i="1" dirty="0"/>
              <a:t> of art and music</a:t>
            </a:r>
            <a:br>
              <a:rPr lang="en-GB" i="1" dirty="0"/>
            </a:br>
            <a:endParaRPr lang="en-GB" i="1" dirty="0"/>
          </a:p>
        </p:txBody>
      </p:sp>
      <p:sp>
        <p:nvSpPr>
          <p:cNvPr id="3" name="Content Placeholder 2"/>
          <p:cNvSpPr>
            <a:spLocks noGrp="1"/>
          </p:cNvSpPr>
          <p:nvPr>
            <p:ph idx="1"/>
          </p:nvPr>
        </p:nvSpPr>
        <p:spPr/>
        <p:txBody>
          <a:bodyPr>
            <a:normAutofit fontScale="92500" lnSpcReduction="20000"/>
          </a:bodyPr>
          <a:lstStyle/>
          <a:p>
            <a:pPr algn="just"/>
            <a:r>
              <a:rPr lang="en-GB" dirty="0"/>
              <a:t>Art and literature hold a special place and are an important part of the national Montenegro culture and identity. They mark great artistic achievements even though they tend to be less commercially known in the rest of the world.</a:t>
            </a:r>
          </a:p>
          <a:p>
            <a:pPr algn="just"/>
            <a:r>
              <a:rPr lang="en-GB" dirty="0"/>
              <a:t>There is a long history of arts including painting, sculpture and poetry and film. The country’s </a:t>
            </a:r>
            <a:r>
              <a:rPr lang="en-GB" b="1" dirty="0"/>
              <a:t>turbulent history has largely contributed to the famous epic poetry</a:t>
            </a:r>
            <a:r>
              <a:rPr lang="en-GB" dirty="0"/>
              <a:t> which is closely connected to another significant element of the Montenegro culture: </a:t>
            </a:r>
            <a:r>
              <a:rPr lang="en-GB" dirty="0" err="1"/>
              <a:t>gusle</a:t>
            </a:r>
            <a:r>
              <a:rPr lang="en-GB" dirty="0"/>
              <a:t>. </a:t>
            </a:r>
            <a:r>
              <a:rPr lang="en-GB" dirty="0" err="1"/>
              <a:t>Gusle</a:t>
            </a:r>
            <a:r>
              <a:rPr lang="en-GB" dirty="0"/>
              <a:t> is a stringed musical instrument originating from Montenegro. Without it, no story about Montenegrin music and folklore would be complete.</a:t>
            </a:r>
          </a:p>
          <a:p>
            <a:pPr algn="just"/>
            <a:r>
              <a:rPr lang="en-GB" dirty="0"/>
              <a:t>Montenegrin art in all its forms can be found in museums across the country. From literature to sculpture and painting, there’s a lot to be discovered. </a:t>
            </a:r>
            <a:r>
              <a:rPr lang="en-GB" b="1" dirty="0">
                <a:hlinkClick r:id="rId2"/>
              </a:rPr>
              <a:t>Capital city </a:t>
            </a:r>
            <a:r>
              <a:rPr lang="en-GB" b="1" dirty="0" err="1">
                <a:hlinkClick r:id="rId2"/>
              </a:rPr>
              <a:t>Podgorica</a:t>
            </a:r>
            <a:r>
              <a:rPr lang="en-GB" b="1" dirty="0"/>
              <a:t> is home to The Montenegrin National Theatre.  </a:t>
            </a:r>
            <a:r>
              <a:rPr lang="en-GB" dirty="0"/>
              <a:t>The jam-packed </a:t>
            </a:r>
            <a:r>
              <a:rPr lang="en-GB" dirty="0">
                <a:hlinkClick r:id="rId3"/>
              </a:rPr>
              <a:t>festival calendar</a:t>
            </a:r>
            <a:r>
              <a:rPr lang="en-GB" dirty="0"/>
              <a:t>, especially during the summer months,  attracts thousands of locals and tourists each year.</a:t>
            </a:r>
          </a:p>
          <a:p>
            <a:endParaRPr lang="en-GB" dirty="0"/>
          </a:p>
        </p:txBody>
      </p:sp>
    </p:spTree>
    <p:extLst>
      <p:ext uri="{BB962C8B-B14F-4D97-AF65-F5344CB8AC3E}">
        <p14:creationId xmlns:p14="http://schemas.microsoft.com/office/powerpoint/2010/main" val="384422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pPr algn="ctr"/>
            <a:r>
              <a:rPr lang="en-GB" i="1" dirty="0"/>
              <a:t>Culture in Montenegro – authentic cuisine and drinks</a:t>
            </a:r>
            <a:br>
              <a:rPr lang="en-GB" i="1" dirty="0"/>
            </a:br>
            <a:endParaRPr lang="en-GB" i="1" dirty="0"/>
          </a:p>
        </p:txBody>
      </p:sp>
      <p:sp>
        <p:nvSpPr>
          <p:cNvPr id="3" name="Content Placeholder 2"/>
          <p:cNvSpPr>
            <a:spLocks noGrp="1"/>
          </p:cNvSpPr>
          <p:nvPr>
            <p:ph idx="1"/>
          </p:nvPr>
        </p:nvSpPr>
        <p:spPr/>
        <p:txBody>
          <a:bodyPr>
            <a:normAutofit lnSpcReduction="10000"/>
          </a:bodyPr>
          <a:lstStyle/>
          <a:p>
            <a:pPr algn="just"/>
            <a:r>
              <a:rPr lang="en-GB" dirty="0"/>
              <a:t>Montenegrin cuisine is wide and varied. It has been influenced by different nations that ruled Montenegrin territory throughout history.  Montenegro is not a very large country but you can still notice regional differences when it comes to food and cuisine. Naturally, delicious seafood dishes can be found everywhere along the coast, while the mountainous regions of </a:t>
            </a:r>
            <a:r>
              <a:rPr lang="en-GB" b="1" dirty="0"/>
              <a:t>Montenegro are known for more meat-based dishes.</a:t>
            </a:r>
            <a:endParaRPr lang="en-GB" dirty="0"/>
          </a:p>
          <a:p>
            <a:pPr algn="just"/>
            <a:r>
              <a:rPr lang="en-GB" dirty="0" err="1"/>
              <a:t>Njeguši</a:t>
            </a:r>
            <a:r>
              <a:rPr lang="en-GB" dirty="0"/>
              <a:t> is a tiny village in southern Montenegro, within the </a:t>
            </a:r>
            <a:r>
              <a:rPr lang="en-GB" dirty="0" err="1"/>
              <a:t>Cetinje</a:t>
            </a:r>
            <a:r>
              <a:rPr lang="en-GB" dirty="0"/>
              <a:t> municipality. It is located on the slopes of Mount </a:t>
            </a:r>
            <a:r>
              <a:rPr lang="en-GB" dirty="0" err="1"/>
              <a:t>Lovćen</a:t>
            </a:r>
            <a:r>
              <a:rPr lang="en-GB" dirty="0"/>
              <a:t>, within </a:t>
            </a:r>
            <a:r>
              <a:rPr lang="en-GB" dirty="0" err="1"/>
              <a:t>Lovćen</a:t>
            </a:r>
            <a:r>
              <a:rPr lang="en-GB" dirty="0"/>
              <a:t> national park and it is a hot spot on the culinary map of the county. It’s a birthplace of three worldwide famous Montenegrin dishes – </a:t>
            </a:r>
            <a:r>
              <a:rPr lang="en-GB" b="1" dirty="0" err="1">
                <a:hlinkClick r:id="rId2"/>
              </a:rPr>
              <a:t>Njegusi</a:t>
            </a:r>
            <a:r>
              <a:rPr lang="en-GB" b="1" dirty="0">
                <a:hlinkClick r:id="rId2"/>
              </a:rPr>
              <a:t> </a:t>
            </a:r>
            <a:r>
              <a:rPr lang="en-GB" b="1" dirty="0" err="1">
                <a:hlinkClick r:id="rId2"/>
              </a:rPr>
              <a:t>Proscuitto</a:t>
            </a:r>
            <a:r>
              <a:rPr lang="en-GB" b="1" dirty="0"/>
              <a:t>, </a:t>
            </a:r>
            <a:r>
              <a:rPr lang="en-GB" b="1" dirty="0" err="1"/>
              <a:t>Njegusi</a:t>
            </a:r>
            <a:r>
              <a:rPr lang="en-GB" b="1" dirty="0"/>
              <a:t> steak and </a:t>
            </a:r>
            <a:r>
              <a:rPr lang="en-GB" b="1" dirty="0" err="1"/>
              <a:t>Njegusi</a:t>
            </a:r>
            <a:r>
              <a:rPr lang="en-GB" b="1" dirty="0"/>
              <a:t> cheese. </a:t>
            </a:r>
            <a:endParaRPr lang="en-GB" dirty="0"/>
          </a:p>
          <a:p>
            <a:pPr algn="just"/>
            <a:endParaRPr lang="en-GB" dirty="0"/>
          </a:p>
        </p:txBody>
      </p:sp>
    </p:spTree>
    <p:extLst>
      <p:ext uri="{BB962C8B-B14F-4D97-AF65-F5344CB8AC3E}">
        <p14:creationId xmlns:p14="http://schemas.microsoft.com/office/powerpoint/2010/main" val="798691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pPr algn="ctr"/>
            <a:r>
              <a:rPr lang="en-GB" i="1" dirty="0"/>
              <a:t>Culture in Montenegro – authentic cuisine and drinks</a:t>
            </a:r>
            <a:br>
              <a:rPr lang="en-GB" i="1" dirty="0"/>
            </a:br>
            <a:endParaRPr lang="en-GB" dirty="0"/>
          </a:p>
        </p:txBody>
      </p:sp>
      <p:sp>
        <p:nvSpPr>
          <p:cNvPr id="3" name="Content Placeholder 2"/>
          <p:cNvSpPr>
            <a:spLocks noGrp="1"/>
          </p:cNvSpPr>
          <p:nvPr>
            <p:ph idx="1"/>
          </p:nvPr>
        </p:nvSpPr>
        <p:spPr/>
        <p:txBody>
          <a:bodyPr/>
          <a:lstStyle/>
          <a:p>
            <a:pPr algn="just"/>
            <a:r>
              <a:rPr lang="en-GB" dirty="0"/>
              <a:t>Another important aspect of every country’s culture is the preparation of traditional alcoholic beverages. There is a long tradition of making domestic, exceptional wine in Montenegro, so we can say Montenegro is also an ideal destination for all the wine-lovers. The famous Montenegrin white and red wines are produced from sweet and tasty grapes and adored by tourists and locals alike.</a:t>
            </a:r>
          </a:p>
          <a:p>
            <a:pPr algn="just"/>
            <a:r>
              <a:rPr lang="en-GB" dirty="0"/>
              <a:t/>
            </a:r>
            <a:br>
              <a:rPr lang="en-GB" dirty="0"/>
            </a:br>
            <a:endParaRPr lang="en-GB" dirty="0"/>
          </a:p>
        </p:txBody>
      </p:sp>
      <p:pic>
        <p:nvPicPr>
          <p:cNvPr id="3074" name="Picture 2" descr="C:\Users\lanat\Desktop\domaca-rakija-cast-casic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805363"/>
            <a:ext cx="2304256" cy="136642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lanat\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771680"/>
            <a:ext cx="2664296" cy="136642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lanat\Desktop\njeguski-prsut-meze-salata-ceri-paradajz.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4771680"/>
            <a:ext cx="2424092" cy="1366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33587"/>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108</TotalTime>
  <Words>448</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Thatch</vt:lpstr>
      <vt:lpstr>    Montenegro culture –                                   unique tradition and customs of our country </vt:lpstr>
      <vt:lpstr>Montenegro culture</vt:lpstr>
      <vt:lpstr>Montenegro culture </vt:lpstr>
      <vt:lpstr>    Culture in Montenegro – the glimpse of colorful history </vt:lpstr>
      <vt:lpstr>Charming centuries-old architecture – one of the symbols of Montenegro culture </vt:lpstr>
      <vt:lpstr>Charming centuries-old architecture – one of the symbols of Montenegro culture </vt:lpstr>
      <vt:lpstr>Montenegro culture is vibrant too – symboiss of art and music </vt:lpstr>
      <vt:lpstr>Culture in Montenegro – authentic cuisine and drinks </vt:lpstr>
      <vt:lpstr>Culture in Montenegro – authentic cuisine and drinks </vt:lpstr>
      <vt:lpstr>Culture and traditions</vt:lpstr>
      <vt:lpstr>…</vt:lpstr>
      <vt:lpstr>Culture of Montenegro as one of its’ most important assests </vt:lpstr>
      <vt:lpstr>…</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Montenegro culture –                                   unique tradition and customs of our country</dc:title>
  <dc:creator>lanat</dc:creator>
  <cp:lastModifiedBy>lanat</cp:lastModifiedBy>
  <cp:revision>21</cp:revision>
  <dcterms:created xsi:type="dcterms:W3CDTF">2020-04-27T19:57:55Z</dcterms:created>
  <dcterms:modified xsi:type="dcterms:W3CDTF">2020-04-27T21:46:23Z</dcterms:modified>
</cp:coreProperties>
</file>