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tableStyles" Target="tableStyle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theme" Target="theme/theme1.xml" /><Relationship Id="rId5" Type="http://schemas.openxmlformats.org/officeDocument/2006/relationships/slide" Target="slides/slide4.xml" /><Relationship Id="rId10"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presProps" Target="pres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 slajda">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sr-Latn-RS" dirty="0"/>
              <a:t>Kliknite i uredite naslov mastera</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r-Latn-RS" dirty="0"/>
              <a:t>Kliknite da biste uredili stil podnaslova mastera</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5/5/2020</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vertikaln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Kliknite i uredite naslov mastera</a:t>
            </a:r>
            <a:endParaRPr lang="en-US" dirty="0"/>
          </a:p>
        </p:txBody>
      </p:sp>
      <p:sp>
        <p:nvSpPr>
          <p:cNvPr id="3" name="Vertical Text Placeholder 2"/>
          <p:cNvSpPr>
            <a:spLocks noGrp="1"/>
          </p:cNvSpPr>
          <p:nvPr>
            <p:ph type="body" orient="vert" idx="1"/>
          </p:nvPr>
        </p:nvSpPr>
        <p:spPr/>
        <p:txBody>
          <a:bodyPr vert="eaVert"/>
          <a:lstStyle/>
          <a:p>
            <a:pPr lvl="0"/>
            <a:r>
              <a:rPr lang="sr-Latn-RS" dirty="0"/>
              <a:t>Kliknite da biste uredili stilove teksta mastera</a:t>
            </a:r>
          </a:p>
          <a:p>
            <a:pPr lvl="1"/>
            <a:r>
              <a:rPr lang="sr-Latn-RS" dirty="0"/>
              <a:t>Drugi nivo</a:t>
            </a:r>
          </a:p>
          <a:p>
            <a:pPr lvl="2"/>
            <a:r>
              <a:rPr lang="sr-Latn-RS" dirty="0"/>
              <a:t>Treći nivo</a:t>
            </a:r>
          </a:p>
          <a:p>
            <a:pPr lvl="3"/>
            <a:r>
              <a:rPr lang="sr-Latn-RS" dirty="0"/>
              <a:t>Četvrti nivo</a:t>
            </a:r>
          </a:p>
          <a:p>
            <a:pPr lvl="4"/>
            <a:r>
              <a:rPr lang="sr-Latn-RS" dirty="0"/>
              <a:t>Peti nivo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n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sr-Latn-RS" dirty="0"/>
              <a:t>Kliknite i uredite naslov mastera</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sr-Latn-RS" dirty="0"/>
              <a:t>Kliknite da biste uredili stilove teksta mastera</a:t>
            </a:r>
          </a:p>
          <a:p>
            <a:pPr lvl="1"/>
            <a:r>
              <a:rPr lang="sr-Latn-RS" dirty="0"/>
              <a:t>Drugi nivo</a:t>
            </a:r>
          </a:p>
          <a:p>
            <a:pPr lvl="2"/>
            <a:r>
              <a:rPr lang="sr-Latn-RS" dirty="0"/>
              <a:t>Treći nivo</a:t>
            </a:r>
          </a:p>
          <a:p>
            <a:pPr lvl="3"/>
            <a:r>
              <a:rPr lang="sr-Latn-RS" dirty="0"/>
              <a:t>Četvrti nivo</a:t>
            </a:r>
          </a:p>
          <a:p>
            <a:pPr lvl="4"/>
            <a:r>
              <a:rPr lang="sr-Latn-RS" dirty="0"/>
              <a:t>Peti nivo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Kliknite i uredite naslov mastera</a:t>
            </a:r>
            <a:endParaRPr lang="en-US" dirty="0"/>
          </a:p>
        </p:txBody>
      </p:sp>
      <p:sp>
        <p:nvSpPr>
          <p:cNvPr id="3" name="Content Placeholder 2"/>
          <p:cNvSpPr>
            <a:spLocks noGrp="1"/>
          </p:cNvSpPr>
          <p:nvPr>
            <p:ph idx="1"/>
          </p:nvPr>
        </p:nvSpPr>
        <p:spPr/>
        <p:txBody>
          <a:bodyPr anchor="t"/>
          <a:lstStyle/>
          <a:p>
            <a:pPr lvl="0"/>
            <a:r>
              <a:rPr lang="sr-Latn-RS" dirty="0"/>
              <a:t>Kliknite da biste uredili stilove teksta mastera</a:t>
            </a:r>
          </a:p>
          <a:p>
            <a:pPr lvl="1"/>
            <a:r>
              <a:rPr lang="sr-Latn-RS" dirty="0"/>
              <a:t>Drugi nivo</a:t>
            </a:r>
          </a:p>
          <a:p>
            <a:pPr lvl="2"/>
            <a:r>
              <a:rPr lang="sr-Latn-RS" dirty="0"/>
              <a:t>Treći nivo</a:t>
            </a:r>
          </a:p>
          <a:p>
            <a:pPr lvl="3"/>
            <a:r>
              <a:rPr lang="sr-Latn-RS" dirty="0"/>
              <a:t>Četvrti nivo</a:t>
            </a:r>
          </a:p>
          <a:p>
            <a:pPr lvl="4"/>
            <a:r>
              <a:rPr lang="sr-Latn-RS" dirty="0"/>
              <a:t>Peti nivo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eljka">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sr-Latn-RS" dirty="0"/>
              <a:t>Kliknite i uredite naslov mastera</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r-Latn-RS" dirty="0"/>
              <a:t>Kliknite da biste uredili stilove teksta mastera</a:t>
            </a:r>
          </a:p>
        </p:txBody>
      </p:sp>
      <p:sp>
        <p:nvSpPr>
          <p:cNvPr id="4" name="Date Placeholder 3"/>
          <p:cNvSpPr>
            <a:spLocks noGrp="1"/>
          </p:cNvSpPr>
          <p:nvPr>
            <p:ph type="dt" sz="half" idx="10"/>
          </p:nvPr>
        </p:nvSpPr>
        <p:spPr/>
        <p:txBody>
          <a:bodyPr/>
          <a:lstStyle/>
          <a:p>
            <a:fld id="{48A87A34-81AB-432B-8DAE-1953F412C126}" type="datetimeFigureOut">
              <a:rPr lang="en-US" dirty="0"/>
              <a:t>5/5/2020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sr-Latn-RS" dirty="0"/>
              <a:t>Kliknite i uredite naslov mastera</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sr-Latn-RS" dirty="0"/>
              <a:t>Kliknite da biste uredili stilove teksta mastera</a:t>
            </a:r>
          </a:p>
          <a:p>
            <a:pPr lvl="1"/>
            <a:r>
              <a:rPr lang="sr-Latn-RS" dirty="0"/>
              <a:t>Drugi nivo</a:t>
            </a:r>
          </a:p>
          <a:p>
            <a:pPr lvl="2"/>
            <a:r>
              <a:rPr lang="sr-Latn-RS" dirty="0"/>
              <a:t>Treći nivo</a:t>
            </a:r>
          </a:p>
          <a:p>
            <a:pPr lvl="3"/>
            <a:r>
              <a:rPr lang="sr-Latn-RS" dirty="0"/>
              <a:t>Četvrti nivo</a:t>
            </a:r>
          </a:p>
          <a:p>
            <a:pPr lvl="4"/>
            <a:r>
              <a:rPr lang="sr-Latn-RS" dirty="0"/>
              <a:t>Peti nivo</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sr-Latn-RS" dirty="0"/>
              <a:t>Kliknite da biste uredili stilove teksta mastera</a:t>
            </a:r>
          </a:p>
          <a:p>
            <a:pPr lvl="1"/>
            <a:r>
              <a:rPr lang="sr-Latn-RS" dirty="0"/>
              <a:t>Drugi nivo</a:t>
            </a:r>
          </a:p>
          <a:p>
            <a:pPr lvl="2"/>
            <a:r>
              <a:rPr lang="sr-Latn-RS" dirty="0"/>
              <a:t>Treći nivo</a:t>
            </a:r>
          </a:p>
          <a:p>
            <a:pPr lvl="3"/>
            <a:r>
              <a:rPr lang="sr-Latn-RS" dirty="0"/>
              <a:t>Četvrti nivo</a:t>
            </a:r>
          </a:p>
          <a:p>
            <a:pPr lvl="4"/>
            <a:r>
              <a:rPr lang="sr-Latn-RS" dirty="0"/>
              <a:t>Peti nivo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eđenje">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sr-Latn-RS" dirty="0"/>
              <a:t>Kliknite i uredite naslov mastera</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r-Latn-RS" dirty="0"/>
              <a:t>Kliknite da biste uredili stilove teksta mastera</a:t>
            </a:r>
          </a:p>
        </p:txBody>
      </p:sp>
      <p:sp>
        <p:nvSpPr>
          <p:cNvPr id="4" name="Content Placeholder 3"/>
          <p:cNvSpPr>
            <a:spLocks noGrp="1"/>
          </p:cNvSpPr>
          <p:nvPr>
            <p:ph sz="half" idx="2"/>
          </p:nvPr>
        </p:nvSpPr>
        <p:spPr>
          <a:xfrm>
            <a:off x="1447191" y="2824269"/>
            <a:ext cx="4645152" cy="2644457"/>
          </a:xfrm>
        </p:spPr>
        <p:txBody>
          <a:bodyPr/>
          <a:lstStyle/>
          <a:p>
            <a:pPr lvl="0"/>
            <a:r>
              <a:rPr lang="sr-Latn-RS" dirty="0"/>
              <a:t>Kliknite da biste uredili stilove teksta mastera</a:t>
            </a:r>
          </a:p>
          <a:p>
            <a:pPr lvl="1"/>
            <a:r>
              <a:rPr lang="sr-Latn-RS" dirty="0"/>
              <a:t>Drugi nivo</a:t>
            </a:r>
          </a:p>
          <a:p>
            <a:pPr lvl="2"/>
            <a:r>
              <a:rPr lang="sr-Latn-RS" dirty="0"/>
              <a:t>Treći nivo</a:t>
            </a:r>
          </a:p>
          <a:p>
            <a:pPr lvl="3"/>
            <a:r>
              <a:rPr lang="sr-Latn-RS" dirty="0"/>
              <a:t>Četvrti nivo</a:t>
            </a:r>
          </a:p>
          <a:p>
            <a:pPr lvl="4"/>
            <a:r>
              <a:rPr lang="sr-Latn-RS" dirty="0"/>
              <a:t>Peti nivo</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r-Latn-RS" dirty="0"/>
              <a:t>Kliknite da biste uredili stilove teksta mastera</a:t>
            </a:r>
          </a:p>
        </p:txBody>
      </p:sp>
      <p:sp>
        <p:nvSpPr>
          <p:cNvPr id="6" name="Content Placeholder 5"/>
          <p:cNvSpPr>
            <a:spLocks noGrp="1"/>
          </p:cNvSpPr>
          <p:nvPr>
            <p:ph sz="quarter" idx="4"/>
          </p:nvPr>
        </p:nvSpPr>
        <p:spPr>
          <a:xfrm>
            <a:off x="6412362" y="2821491"/>
            <a:ext cx="4645152" cy="2637371"/>
          </a:xfrm>
        </p:spPr>
        <p:txBody>
          <a:bodyPr/>
          <a:lstStyle/>
          <a:p>
            <a:pPr lvl="0"/>
            <a:r>
              <a:rPr lang="sr-Latn-RS" dirty="0"/>
              <a:t>Kliknite da biste uredili stilove teksta mastera</a:t>
            </a:r>
          </a:p>
          <a:p>
            <a:pPr lvl="1"/>
            <a:r>
              <a:rPr lang="sr-Latn-RS" dirty="0"/>
              <a:t>Drugi nivo</a:t>
            </a:r>
          </a:p>
          <a:p>
            <a:pPr lvl="2"/>
            <a:r>
              <a:rPr lang="sr-Latn-RS" dirty="0"/>
              <a:t>Treći nivo</a:t>
            </a:r>
          </a:p>
          <a:p>
            <a:pPr lvl="3"/>
            <a:r>
              <a:rPr lang="sr-Latn-RS" dirty="0"/>
              <a:t>Četvrti nivo</a:t>
            </a:r>
          </a:p>
          <a:p>
            <a:pPr lvl="4"/>
            <a:r>
              <a:rPr lang="sr-Latn-RS" dirty="0"/>
              <a:t>Peti nivo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Kliknite i uredite naslov mastera</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a natpisom">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sr-Latn-RS" dirty="0"/>
              <a:t>Kliknite i uredite naslov mastera</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sr-Latn-RS" dirty="0"/>
              <a:t>Kliknite da biste uredili stilove teksta mastera</a:t>
            </a:r>
          </a:p>
          <a:p>
            <a:pPr lvl="1"/>
            <a:r>
              <a:rPr lang="sr-Latn-RS" dirty="0"/>
              <a:t>Drugi nivo</a:t>
            </a:r>
          </a:p>
          <a:p>
            <a:pPr lvl="2"/>
            <a:r>
              <a:rPr lang="sr-Latn-RS" dirty="0"/>
              <a:t>Treći nivo</a:t>
            </a:r>
          </a:p>
          <a:p>
            <a:pPr lvl="3"/>
            <a:r>
              <a:rPr lang="sr-Latn-RS" dirty="0"/>
              <a:t>Četvrti nivo</a:t>
            </a:r>
          </a:p>
          <a:p>
            <a:pPr lvl="4"/>
            <a:r>
              <a:rPr lang="sr-Latn-RS" dirty="0"/>
              <a:t>Peti nivo</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r-Latn-RS" dirty="0"/>
              <a:t>Kliknite da biste uredili stilove teksta mastera</a:t>
            </a:r>
          </a:p>
        </p:txBody>
      </p:sp>
      <p:sp>
        <p:nvSpPr>
          <p:cNvPr id="5" name="Date Placeholder 4"/>
          <p:cNvSpPr>
            <a:spLocks noGrp="1"/>
          </p:cNvSpPr>
          <p:nvPr>
            <p:ph type="dt" sz="half" idx="10"/>
          </p:nvPr>
        </p:nvSpPr>
        <p:spPr/>
        <p:txBody>
          <a:bodyPr/>
          <a:lstStyle/>
          <a:p>
            <a:fld id="{48A87A34-81AB-432B-8DAE-1953F412C126}" type="datetimeFigureOut">
              <a:rPr lang="en-US" dirty="0"/>
              <a:t>5/5/2020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a natpisom">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sr-Latn-RS" dirty="0"/>
              <a:t>Kliknite i uredite naslov mastera</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r-Latn-RS" dirty="0"/>
              <a:t>Kliknite na ikonu da dodate sliku</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r-Latn-RS" dirty="0"/>
              <a:t>Kliknite da biste uredili stilove teksta mastera</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5/5/2020</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jp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sr-Latn-RS" dirty="0"/>
              <a:t>Kliknite i uredite naslov mastera</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sr-Latn-RS" dirty="0"/>
              <a:t>Kliknite da biste uredili stilove teksta mastera</a:t>
            </a:r>
          </a:p>
          <a:p>
            <a:pPr lvl="1"/>
            <a:r>
              <a:rPr lang="sr-Latn-RS" dirty="0"/>
              <a:t>Drugi nivo</a:t>
            </a:r>
          </a:p>
          <a:p>
            <a:pPr lvl="2"/>
            <a:r>
              <a:rPr lang="sr-Latn-RS" dirty="0"/>
              <a:t>Treći nivo</a:t>
            </a:r>
          </a:p>
          <a:p>
            <a:pPr lvl="3"/>
            <a:r>
              <a:rPr lang="sr-Latn-RS" dirty="0"/>
              <a:t>Četvrti nivo</a:t>
            </a:r>
          </a:p>
          <a:p>
            <a:pPr lvl="4"/>
            <a:r>
              <a:rPr lang="sr-Latn-RS" dirty="0"/>
              <a:t>Peti nivo</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5/5/2020</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8" Type="http://schemas.openxmlformats.org/officeDocument/2006/relationships/hyperlink" Target="https://en.m.wikipedia.org/wiki/Byzantine_Empire" TargetMode="External" /><Relationship Id="rId13" Type="http://schemas.openxmlformats.org/officeDocument/2006/relationships/hyperlink" Target="https://www.portomontenegro.com/en/blog/montenegrin-cuisine-food-you-can-truly-experience/" TargetMode="External" /><Relationship Id="rId3" Type="http://schemas.openxmlformats.org/officeDocument/2006/relationships/hyperlink" Target="https://en.m.wikipedia.org/wiki/History_of_Montenegro" TargetMode="External" /><Relationship Id="rId7" Type="http://schemas.openxmlformats.org/officeDocument/2006/relationships/hyperlink" Target="https://en.m.wikipedia.org/wiki/Islam" TargetMode="External" /><Relationship Id="rId12" Type="http://schemas.openxmlformats.org/officeDocument/2006/relationships/hyperlink" Target="https://en.m.wikipedia.org/wiki/Yugoslavia" TargetMode="External" /><Relationship Id="rId2" Type="http://schemas.openxmlformats.org/officeDocument/2006/relationships/hyperlink" Target="https://en.m.wikipedia.org/wiki/Montenegro" TargetMode="External" /><Relationship Id="rId1" Type="http://schemas.openxmlformats.org/officeDocument/2006/relationships/slideLayout" Target="../slideLayouts/slideLayout2.xml" /><Relationship Id="rId6" Type="http://schemas.openxmlformats.org/officeDocument/2006/relationships/hyperlink" Target="https://en.m.wikipedia.org/wiki/Christianity" TargetMode="External" /><Relationship Id="rId11" Type="http://schemas.openxmlformats.org/officeDocument/2006/relationships/hyperlink" Target="https://en.m.wikipedia.org/wiki/Austria-Hungary" TargetMode="External" /><Relationship Id="rId5" Type="http://schemas.openxmlformats.org/officeDocument/2006/relationships/hyperlink" Target="https://en.m.wikipedia.org/wiki/Ancient_Rome" TargetMode="External" /><Relationship Id="rId15" Type="http://schemas.openxmlformats.org/officeDocument/2006/relationships/image" Target="../media/image4.jpeg" /><Relationship Id="rId10" Type="http://schemas.openxmlformats.org/officeDocument/2006/relationships/hyperlink" Target="https://en.m.wikipedia.org/wiki/Republic_of_Venice" TargetMode="External" /><Relationship Id="rId4" Type="http://schemas.openxmlformats.org/officeDocument/2006/relationships/hyperlink" Target="https://en.m.wikipedia.org/wiki/Geography_of_Montenegro" TargetMode="External" /><Relationship Id="rId9" Type="http://schemas.openxmlformats.org/officeDocument/2006/relationships/hyperlink" Target="https://en.m.wikipedia.org/wiki/Ottoman_Empire" TargetMode="External" /><Relationship Id="rId14" Type="http://schemas.openxmlformats.org/officeDocument/2006/relationships/image" Target="../media/image3.jpeg" /></Relationships>
</file>

<file path=ppt/slides/_rels/slide3.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10.jpeg" /><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8" Type="http://schemas.openxmlformats.org/officeDocument/2006/relationships/hyperlink" Target="https://en.m.wikipedia.org/wiki/Stew" TargetMode="External" /><Relationship Id="rId13" Type="http://schemas.openxmlformats.org/officeDocument/2006/relationships/hyperlink" Target="https://en.m.wikipedia.org/wiki/Collard_greens" TargetMode="External" /><Relationship Id="rId18" Type="http://schemas.openxmlformats.org/officeDocument/2006/relationships/hyperlink" Target="https://en.m.wikipedia.org/wiki/Pilaf" TargetMode="External" /><Relationship Id="rId26" Type="http://schemas.openxmlformats.org/officeDocument/2006/relationships/hyperlink" Target="https://en.m.wikipedia.org/wiki/Goulash" TargetMode="External" /><Relationship Id="rId3" Type="http://schemas.openxmlformats.org/officeDocument/2006/relationships/hyperlink" Target="https://en.m.wikipedia.org/wiki/Italian_cuisine" TargetMode="External" /><Relationship Id="rId21" Type="http://schemas.openxmlformats.org/officeDocument/2006/relationships/hyperlink" Target="https://en.m.wikipedia.org/wiki/%C4%86evapi" TargetMode="External" /><Relationship Id="rId34" Type="http://schemas.openxmlformats.org/officeDocument/2006/relationships/hyperlink" Target="https://en.m.wikipedia.org/wiki/Mediterranean_cuisine" TargetMode="External" /><Relationship Id="rId7" Type="http://schemas.openxmlformats.org/officeDocument/2006/relationships/hyperlink" Target="https://en.m.wikipedia.org/wiki/Distilled_beverage" TargetMode="External" /><Relationship Id="rId12" Type="http://schemas.openxmlformats.org/officeDocument/2006/relationships/hyperlink" Target="https://en.m.wikipedia.org/wiki/Dolma" TargetMode="External" /><Relationship Id="rId17" Type="http://schemas.openxmlformats.org/officeDocument/2006/relationships/hyperlink" Target="https://en.m.wikipedia.org/wiki/Moussaka" TargetMode="External" /><Relationship Id="rId25" Type="http://schemas.openxmlformats.org/officeDocument/2006/relationships/hyperlink" Target="https://en.m.wikipedia.org/wiki/Hungarian_cuisine" TargetMode="External" /><Relationship Id="rId33" Type="http://schemas.openxmlformats.org/officeDocument/2006/relationships/hyperlink" Target="https://en.m.wikipedia.org/wiki/Vienna" TargetMode="External" /><Relationship Id="rId38" Type="http://schemas.openxmlformats.org/officeDocument/2006/relationships/image" Target="../media/image15.jpeg" /><Relationship Id="rId2" Type="http://schemas.openxmlformats.org/officeDocument/2006/relationships/hyperlink" Target="https://en.m.wikipedia.org/wiki/Adriatic_Sea" TargetMode="External" /><Relationship Id="rId16" Type="http://schemas.openxmlformats.org/officeDocument/2006/relationships/hyperlink" Target="https://en.m.wikipedia.org/wiki/Sarma_(food)" TargetMode="External" /><Relationship Id="rId20" Type="http://schemas.openxmlformats.org/officeDocument/2006/relationships/hyperlink" Target="https://en.m.wikipedia.org/wiki/Burek" TargetMode="External" /><Relationship Id="rId29" Type="http://schemas.openxmlformats.org/officeDocument/2006/relationships/hyperlink" Target="https://en.m.wikipedia.org/wiki/Doughnuts" TargetMode="External" /><Relationship Id="rId1" Type="http://schemas.openxmlformats.org/officeDocument/2006/relationships/slideLayout" Target="../slideLayouts/slideLayout2.xml" /><Relationship Id="rId6" Type="http://schemas.openxmlformats.org/officeDocument/2006/relationships/hyperlink" Target="https://en.m.wikipedia.org/wiki/Wine" TargetMode="External" /><Relationship Id="rId11" Type="http://schemas.openxmlformats.org/officeDocument/2006/relationships/hyperlink" Target="https://en.m.wikipedia.org/wiki/Meatball" TargetMode="External" /><Relationship Id="rId24" Type="http://schemas.openxmlformats.org/officeDocument/2006/relationships/hyperlink" Target="https://en.m.wikipedia.org/wiki/Tulumba" TargetMode="External" /><Relationship Id="rId32" Type="http://schemas.openxmlformats.org/officeDocument/2006/relationships/hyperlink" Target="https://en.m.wikipedia.org/wiki/Cakes" TargetMode="External" /><Relationship Id="rId37" Type="http://schemas.openxmlformats.org/officeDocument/2006/relationships/image" Target="../media/image14.jpeg" /><Relationship Id="rId5" Type="http://schemas.openxmlformats.org/officeDocument/2006/relationships/hyperlink" Target="https://en.m.wikipedia.org/wiki/Cheese" TargetMode="External" /><Relationship Id="rId15" Type="http://schemas.openxmlformats.org/officeDocument/2006/relationships/hyperlink" Target="https://en.m.wikipedia.org/wiki/Turkish_cuisine" TargetMode="External" /><Relationship Id="rId23" Type="http://schemas.openxmlformats.org/officeDocument/2006/relationships/hyperlink" Target="https://en.m.wikipedia.org/wiki/Baklava" TargetMode="External" /><Relationship Id="rId28" Type="http://schemas.openxmlformats.org/officeDocument/2006/relationships/hyperlink" Target="https://en.m.wikipedia.org/wiki/Cr%C3%AApes" TargetMode="External" /><Relationship Id="rId36" Type="http://schemas.openxmlformats.org/officeDocument/2006/relationships/image" Target="../media/image13.jpeg" /><Relationship Id="rId10" Type="http://schemas.openxmlformats.org/officeDocument/2006/relationships/hyperlink" Target="https://en.m.wikipedia.org/wiki/Capsicums" TargetMode="External" /><Relationship Id="rId19" Type="http://schemas.openxmlformats.org/officeDocument/2006/relationships/hyperlink" Target="https://en.m.wikipedia.org/wiki/Pita" TargetMode="External" /><Relationship Id="rId31" Type="http://schemas.openxmlformats.org/officeDocument/2006/relationships/hyperlink" Target="https://en.m.wikipedia.org/wiki/Biscuits" TargetMode="External" /><Relationship Id="rId4" Type="http://schemas.openxmlformats.org/officeDocument/2006/relationships/hyperlink" Target="https://en.m.wikipedia.org/wiki/Meat" TargetMode="External" /><Relationship Id="rId9" Type="http://schemas.openxmlformats.org/officeDocument/2006/relationships/hyperlink" Target="https://en.m.wikipedia.org/wiki/Polenta" TargetMode="External" /><Relationship Id="rId14" Type="http://schemas.openxmlformats.org/officeDocument/2006/relationships/hyperlink" Target="https://en.m.wikipedia.org/wiki/Levant" TargetMode="External" /><Relationship Id="rId22" Type="http://schemas.openxmlformats.org/officeDocument/2006/relationships/hyperlink" Target="https://en.m.wikipedia.org/wiki/Kebab" TargetMode="External" /><Relationship Id="rId27" Type="http://schemas.openxmlformats.org/officeDocument/2006/relationships/hyperlink" Target="https://en.m.wikipedia.org/wiki/Croatian_cuisine" TargetMode="External" /><Relationship Id="rId30" Type="http://schemas.openxmlformats.org/officeDocument/2006/relationships/hyperlink" Target="https://en.m.wikipedia.org/wiki/Jam" TargetMode="External" /><Relationship Id="rId35" Type="http://schemas.openxmlformats.org/officeDocument/2006/relationships/hyperlink" Target="https://en.m.wikipedia.org/wiki/Seafood" TargetMode="Externa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0878E5A-3765-134B-AA8B-6DA3282B7327}"/>
              </a:ext>
            </a:extLst>
          </p:cNvPr>
          <p:cNvSpPr>
            <a:spLocks noGrp="1"/>
          </p:cNvSpPr>
          <p:nvPr>
            <p:ph type="ctrTitle"/>
          </p:nvPr>
        </p:nvSpPr>
        <p:spPr>
          <a:xfrm>
            <a:off x="2345531" y="-2643186"/>
            <a:ext cx="8584407" cy="4012406"/>
          </a:xfrm>
        </p:spPr>
        <p:txBody>
          <a:bodyPr>
            <a:normAutofit/>
          </a:bodyPr>
          <a:lstStyle/>
          <a:p>
            <a:r>
              <a:rPr lang="sr-Latn-RS" sz="4800" b="1" i="1"/>
              <a:t>TRADITIONS and culture IN MONTENEGRO</a:t>
            </a:r>
          </a:p>
        </p:txBody>
      </p:sp>
      <p:sp>
        <p:nvSpPr>
          <p:cNvPr id="3" name="Podnaslov 2">
            <a:extLst>
              <a:ext uri="{FF2B5EF4-FFF2-40B4-BE49-F238E27FC236}">
                <a16:creationId xmlns:a16="http://schemas.microsoft.com/office/drawing/2014/main" id="{3BD2EBEF-33E6-6C4D-8935-38B5A92C04F7}"/>
              </a:ext>
            </a:extLst>
          </p:cNvPr>
          <p:cNvSpPr>
            <a:spLocks noGrp="1"/>
          </p:cNvSpPr>
          <p:nvPr>
            <p:ph type="subTitle" idx="1"/>
          </p:nvPr>
        </p:nvSpPr>
        <p:spPr>
          <a:xfrm>
            <a:off x="0" y="952820"/>
            <a:ext cx="2131320" cy="624078"/>
          </a:xfrm>
        </p:spPr>
        <p:txBody>
          <a:bodyPr>
            <a:normAutofit fontScale="85000" lnSpcReduction="10000"/>
          </a:bodyPr>
          <a:lstStyle/>
          <a:p>
            <a:r>
              <a:rPr lang="sr-Latn-RS"/>
              <a:t>Martina Dubak IX5</a:t>
            </a:r>
          </a:p>
        </p:txBody>
      </p:sp>
      <p:pic>
        <p:nvPicPr>
          <p:cNvPr id="6" name="Slika 6">
            <a:extLst>
              <a:ext uri="{FF2B5EF4-FFF2-40B4-BE49-F238E27FC236}">
                <a16:creationId xmlns:a16="http://schemas.microsoft.com/office/drawing/2014/main" id="{CF14FD98-5831-5345-BB74-A141128842C6}"/>
              </a:ext>
            </a:extLst>
          </p:cNvPr>
          <p:cNvPicPr>
            <a:picLocks noChangeAspect="1"/>
          </p:cNvPicPr>
          <p:nvPr/>
        </p:nvPicPr>
        <p:blipFill>
          <a:blip r:embed="rId2"/>
          <a:stretch>
            <a:fillRect/>
          </a:stretch>
        </p:blipFill>
        <p:spPr>
          <a:xfrm>
            <a:off x="0" y="1369220"/>
            <a:ext cx="12192000" cy="5488780"/>
          </a:xfrm>
          <a:prstGeom prst="rect">
            <a:avLst/>
          </a:prstGeom>
        </p:spPr>
      </p:pic>
    </p:spTree>
    <p:extLst>
      <p:ext uri="{BB962C8B-B14F-4D97-AF65-F5344CB8AC3E}">
        <p14:creationId xmlns:p14="http://schemas.microsoft.com/office/powerpoint/2010/main" val="3994887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ACAECE9-1935-9042-91D7-64860D55C20D}"/>
              </a:ext>
            </a:extLst>
          </p:cNvPr>
          <p:cNvSpPr>
            <a:spLocks noGrp="1"/>
          </p:cNvSpPr>
          <p:nvPr>
            <p:ph type="title"/>
          </p:nvPr>
        </p:nvSpPr>
        <p:spPr>
          <a:xfrm>
            <a:off x="1380142" y="619125"/>
            <a:ext cx="9603275" cy="1680747"/>
          </a:xfrm>
        </p:spPr>
        <p:txBody>
          <a:bodyPr>
            <a:normAutofit/>
          </a:bodyPr>
          <a:lstStyle/>
          <a:p>
            <a:r>
              <a:rPr lang="sr-Latn-RS" sz="5400" b="1" i="1"/>
              <a:t>Culture of Montenegro</a:t>
            </a:r>
          </a:p>
        </p:txBody>
      </p:sp>
      <p:sp>
        <p:nvSpPr>
          <p:cNvPr id="3" name="Čuvar mesta za sadržaj 2">
            <a:extLst>
              <a:ext uri="{FF2B5EF4-FFF2-40B4-BE49-F238E27FC236}">
                <a16:creationId xmlns:a16="http://schemas.microsoft.com/office/drawing/2014/main" id="{9FB5024E-7C69-B24F-BF41-3CBF7BC40265}"/>
              </a:ext>
            </a:extLst>
          </p:cNvPr>
          <p:cNvSpPr>
            <a:spLocks noGrp="1"/>
          </p:cNvSpPr>
          <p:nvPr>
            <p:ph idx="1"/>
          </p:nvPr>
        </p:nvSpPr>
        <p:spPr>
          <a:xfrm>
            <a:off x="0" y="1966499"/>
            <a:ext cx="6003185" cy="3915189"/>
          </a:xfrm>
        </p:spPr>
        <p:txBody>
          <a:bodyPr>
            <a:normAutofit fontScale="85000" lnSpcReduction="10000"/>
          </a:bodyPr>
          <a:lstStyle/>
          <a:p>
            <a:pPr marL="0" indent="0">
              <a:buNone/>
            </a:pPr>
            <a:r>
              <a:rPr lang="sr-Latn-RS" b="1" i="1">
                <a:effectLst/>
                <a:latin typeface="Roboto" panose="02000000000000000000" pitchFamily="2" charset="0"/>
              </a:rPr>
              <a:t>*</a:t>
            </a:r>
            <a:r>
              <a:rPr lang="sr-Latn-RS" b="1" i="0">
                <a:effectLst/>
                <a:latin typeface="-apple-system"/>
              </a:rPr>
              <a:t>The culture of </a:t>
            </a:r>
            <a:r>
              <a:rPr lang="sr-Latn-RS" b="1" i="0" u="none" strike="noStrike">
                <a:effectLst/>
                <a:latin typeface="inherit"/>
                <a:hlinkClick r:id="rId2" tooltip="Montenegro">
                  <a:extLst>
                    <a:ext uri="{A12FA001-AC4F-418D-AE19-62706E023703}">
                      <ahyp:hlinkClr xmlns:ahyp="http://schemas.microsoft.com/office/drawing/2018/hyperlinkcolor" val="tx"/>
                    </a:ext>
                  </a:extLst>
                </a:hlinkClick>
              </a:rPr>
              <a:t>Montenegro</a:t>
            </a:r>
            <a:r>
              <a:rPr lang="sr-Latn-RS" b="1" i="0">
                <a:effectLst/>
                <a:latin typeface="-apple-system"/>
              </a:rPr>
              <a:t> is as pluralistic and diverse as its </a:t>
            </a:r>
            <a:r>
              <a:rPr lang="sr-Latn-RS" b="1" i="0" u="none" strike="noStrike">
                <a:effectLst/>
                <a:latin typeface="-apple-system"/>
                <a:hlinkClick r:id="rId3" tooltip="History of Montenegro">
                  <a:extLst>
                    <a:ext uri="{A12FA001-AC4F-418D-AE19-62706E023703}">
                      <ahyp:hlinkClr xmlns:ahyp="http://schemas.microsoft.com/office/drawing/2018/hyperlinkcolor" val="tx"/>
                    </a:ext>
                  </a:extLst>
                </a:hlinkClick>
              </a:rPr>
              <a:t>history</a:t>
            </a:r>
            <a:r>
              <a:rPr lang="sr-Latn-RS" b="1" i="0">
                <a:effectLst/>
                <a:latin typeface="-apple-system"/>
              </a:rPr>
              <a:t> and </a:t>
            </a:r>
            <a:r>
              <a:rPr lang="sr-Latn-RS" b="1" i="0" u="none" strike="noStrike">
                <a:effectLst/>
                <a:latin typeface="-apple-system"/>
                <a:hlinkClick r:id="rId4" tooltip="Geography of Montenegro">
                  <a:extLst>
                    <a:ext uri="{A12FA001-AC4F-418D-AE19-62706E023703}">
                      <ahyp:hlinkClr xmlns:ahyp="http://schemas.microsoft.com/office/drawing/2018/hyperlinkcolor" val="tx"/>
                    </a:ext>
                  </a:extLst>
                </a:hlinkClick>
              </a:rPr>
              <a:t>geographical position</a:t>
            </a:r>
            <a:r>
              <a:rPr lang="sr-Latn-RS" b="1" i="0">
                <a:effectLst/>
                <a:latin typeface="-apple-system"/>
              </a:rPr>
              <a:t> would suggest. Montenegro's culture has drawn influences mainly from </a:t>
            </a:r>
            <a:r>
              <a:rPr lang="sr-Latn-RS" b="1" i="0" u="none" strike="noStrike">
                <a:effectLst/>
                <a:latin typeface="-apple-system"/>
                <a:hlinkClick r:id="rId5" tooltip="Ancient Rome">
                  <a:extLst>
                    <a:ext uri="{A12FA001-AC4F-418D-AE19-62706E023703}">
                      <ahyp:hlinkClr xmlns:ahyp="http://schemas.microsoft.com/office/drawing/2018/hyperlinkcolor" val="tx"/>
                    </a:ext>
                  </a:extLst>
                </a:hlinkClick>
              </a:rPr>
              <a:t>Ancient Rome</a:t>
            </a:r>
            <a:r>
              <a:rPr lang="sr-Latn-RS" b="1" i="0">
                <a:effectLst/>
                <a:latin typeface="-apple-system"/>
              </a:rPr>
              <a:t>, </a:t>
            </a:r>
            <a:r>
              <a:rPr lang="sr-Latn-RS" b="1" i="0" u="none" strike="noStrike">
                <a:effectLst/>
                <a:latin typeface="-apple-system"/>
                <a:hlinkClick r:id="rId6" tooltip="Christianity">
                  <a:extLst>
                    <a:ext uri="{A12FA001-AC4F-418D-AE19-62706E023703}">
                      <ahyp:hlinkClr xmlns:ahyp="http://schemas.microsoft.com/office/drawing/2018/hyperlinkcolor" val="tx"/>
                    </a:ext>
                  </a:extLst>
                </a:hlinkClick>
              </a:rPr>
              <a:t>Christianity</a:t>
            </a:r>
            <a:r>
              <a:rPr lang="sr-Latn-RS" b="1" i="0">
                <a:effectLst/>
                <a:latin typeface="-apple-system"/>
              </a:rPr>
              <a:t>, </a:t>
            </a:r>
            <a:r>
              <a:rPr lang="sr-Latn-RS" b="1" i="0" u="none" strike="noStrike">
                <a:effectLst/>
                <a:latin typeface="-apple-system"/>
                <a:hlinkClick r:id="rId7" tooltip="Islam">
                  <a:extLst>
                    <a:ext uri="{A12FA001-AC4F-418D-AE19-62706E023703}">
                      <ahyp:hlinkClr xmlns:ahyp="http://schemas.microsoft.com/office/drawing/2018/hyperlinkcolor" val="tx"/>
                    </a:ext>
                  </a:extLst>
                </a:hlinkClick>
              </a:rPr>
              <a:t>Islam</a:t>
            </a:r>
            <a:r>
              <a:rPr lang="sr-Latn-RS" b="1" i="0">
                <a:effectLst/>
                <a:latin typeface="-apple-system"/>
              </a:rPr>
              <a:t>, the </a:t>
            </a:r>
            <a:r>
              <a:rPr lang="sr-Latn-RS" b="1" i="0" u="none" strike="noStrike">
                <a:effectLst/>
                <a:latin typeface="-apple-system"/>
                <a:hlinkClick r:id="rId8" tooltip="Byzantine Empire">
                  <a:extLst>
                    <a:ext uri="{A12FA001-AC4F-418D-AE19-62706E023703}">
                      <ahyp:hlinkClr xmlns:ahyp="http://schemas.microsoft.com/office/drawing/2018/hyperlinkcolor" val="tx"/>
                    </a:ext>
                  </a:extLst>
                </a:hlinkClick>
              </a:rPr>
              <a:t>Byzantine Empire</a:t>
            </a:r>
            <a:r>
              <a:rPr lang="sr-Latn-RS" b="1" i="0">
                <a:effectLst/>
                <a:latin typeface="-apple-system"/>
              </a:rPr>
              <a:t>, the </a:t>
            </a:r>
            <a:r>
              <a:rPr lang="sr-Latn-RS" b="1" i="0" u="none" strike="noStrike">
                <a:effectLst/>
                <a:latin typeface="-apple-system"/>
                <a:hlinkClick r:id="rId9" tooltip="Ottoman Empire">
                  <a:extLst>
                    <a:ext uri="{A12FA001-AC4F-418D-AE19-62706E023703}">
                      <ahyp:hlinkClr xmlns:ahyp="http://schemas.microsoft.com/office/drawing/2018/hyperlinkcolor" val="tx"/>
                    </a:ext>
                  </a:extLst>
                </a:hlinkClick>
              </a:rPr>
              <a:t>Ottoman Empire</a:t>
            </a:r>
            <a:r>
              <a:rPr lang="sr-Latn-RS" b="1" i="0">
                <a:effectLst/>
                <a:latin typeface="-apple-system"/>
              </a:rPr>
              <a:t>, the </a:t>
            </a:r>
            <a:r>
              <a:rPr lang="sr-Latn-RS" b="1" i="0" u="none" strike="noStrike">
                <a:effectLst/>
                <a:latin typeface="-apple-system"/>
                <a:hlinkClick r:id="rId10" tooltip="Republic of Venice">
                  <a:extLst>
                    <a:ext uri="{A12FA001-AC4F-418D-AE19-62706E023703}">
                      <ahyp:hlinkClr xmlns:ahyp="http://schemas.microsoft.com/office/drawing/2018/hyperlinkcolor" val="tx"/>
                    </a:ext>
                  </a:extLst>
                </a:hlinkClick>
              </a:rPr>
              <a:t>Republic of Venice</a:t>
            </a:r>
            <a:r>
              <a:rPr lang="sr-Latn-RS" b="1" i="0">
                <a:effectLst/>
                <a:latin typeface="-apple-system"/>
              </a:rPr>
              <a:t>, </a:t>
            </a:r>
            <a:r>
              <a:rPr lang="sr-Latn-RS" b="1" i="0" u="none" strike="noStrike">
                <a:effectLst/>
                <a:latin typeface="-apple-system"/>
                <a:hlinkClick r:id="rId11" tooltip="Austria-Hungary">
                  <a:extLst>
                    <a:ext uri="{A12FA001-AC4F-418D-AE19-62706E023703}">
                      <ahyp:hlinkClr xmlns:ahyp="http://schemas.microsoft.com/office/drawing/2018/hyperlinkcolor" val="tx"/>
                    </a:ext>
                  </a:extLst>
                </a:hlinkClick>
              </a:rPr>
              <a:t>Austria-Hungary</a:t>
            </a:r>
            <a:r>
              <a:rPr lang="sr-Latn-RS" b="1" i="0">
                <a:effectLst/>
                <a:latin typeface="-apple-system"/>
              </a:rPr>
              <a:t>, and </a:t>
            </a:r>
            <a:r>
              <a:rPr lang="sr-Latn-RS" b="1" i="0" u="none" strike="noStrike">
                <a:effectLst/>
                <a:latin typeface="-apple-system"/>
                <a:hlinkClick r:id="rId12" tooltip="Yugoslavia">
                  <a:extLst>
                    <a:ext uri="{A12FA001-AC4F-418D-AE19-62706E023703}">
                      <ahyp:hlinkClr xmlns:ahyp="http://schemas.microsoft.com/office/drawing/2018/hyperlinkcolor" val="tx"/>
                    </a:ext>
                  </a:extLst>
                </a:hlinkClick>
              </a:rPr>
              <a:t>Yugoslavia</a:t>
            </a:r>
            <a:r>
              <a:rPr lang="sr-Latn-RS" b="1" i="0" u="none" strike="noStrike">
                <a:effectLst/>
                <a:latin typeface="-apple-system"/>
              </a:rPr>
              <a:t>.</a:t>
            </a:r>
            <a:endParaRPr lang="sr-Latn-RS" b="1" i="0">
              <a:effectLst/>
              <a:latin typeface="Roboto" panose="02000000000000000000" pitchFamily="2" charset="0"/>
            </a:endParaRPr>
          </a:p>
          <a:p>
            <a:pPr marL="0" indent="0">
              <a:buNone/>
            </a:pPr>
            <a:r>
              <a:rPr lang="sr-Latn-RS" b="1">
                <a:effectLst/>
                <a:latin typeface="Roboto" panose="02000000000000000000" pitchFamily="2" charset="0"/>
              </a:rPr>
              <a:t>*In general, the Montenegrins are very proud of their culture and speak of their country with an intense passion, because the Montenegro culture  truly is a definition of their national and ethnic belonging. Traditions, art, music, language, </a:t>
            </a:r>
            <a:r>
              <a:rPr lang="sr-Latn-RS" b="1" u="none" strike="noStrike">
                <a:effectLst/>
                <a:latin typeface="Roboto" panose="02000000000000000000" pitchFamily="2" charset="0"/>
                <a:hlinkClick r:id="rId13">
                  <a:extLst>
                    <a:ext uri="{A12FA001-AC4F-418D-AE19-62706E023703}">
                      <ahyp:hlinkClr xmlns:ahyp="http://schemas.microsoft.com/office/drawing/2018/hyperlinkcolor" val="tx"/>
                    </a:ext>
                  </a:extLst>
                </a:hlinkClick>
              </a:rPr>
              <a:t>food</a:t>
            </a:r>
            <a:r>
              <a:rPr lang="sr-Latn-RS" b="1">
                <a:effectLst/>
                <a:latin typeface="Roboto" panose="02000000000000000000" pitchFamily="2" charset="0"/>
              </a:rPr>
              <a:t>, and drinks are the major composites of the culture in Montenegro and make the base for those who wish to visit and understand today’s country.</a:t>
            </a:r>
            <a:endParaRPr lang="sr-Latn-RS" b="1"/>
          </a:p>
        </p:txBody>
      </p:sp>
      <p:pic>
        <p:nvPicPr>
          <p:cNvPr id="4" name="Slika 4">
            <a:extLst>
              <a:ext uri="{FF2B5EF4-FFF2-40B4-BE49-F238E27FC236}">
                <a16:creationId xmlns:a16="http://schemas.microsoft.com/office/drawing/2014/main" id="{81F5B931-2B8D-814B-BBA2-26E9B876751B}"/>
              </a:ext>
            </a:extLst>
          </p:cNvPr>
          <p:cNvPicPr>
            <a:picLocks noChangeAspect="1"/>
          </p:cNvPicPr>
          <p:nvPr/>
        </p:nvPicPr>
        <p:blipFill>
          <a:blip r:embed="rId14"/>
          <a:stretch>
            <a:fillRect/>
          </a:stretch>
        </p:blipFill>
        <p:spPr>
          <a:xfrm>
            <a:off x="6431536" y="1966498"/>
            <a:ext cx="2750913" cy="2113414"/>
          </a:xfrm>
          <a:prstGeom prst="rect">
            <a:avLst/>
          </a:prstGeom>
        </p:spPr>
      </p:pic>
      <p:pic>
        <p:nvPicPr>
          <p:cNvPr id="5" name="Slika 5">
            <a:extLst>
              <a:ext uri="{FF2B5EF4-FFF2-40B4-BE49-F238E27FC236}">
                <a16:creationId xmlns:a16="http://schemas.microsoft.com/office/drawing/2014/main" id="{8F5E550B-45E7-B141-B980-FEA5FAA7D529}"/>
              </a:ext>
            </a:extLst>
          </p:cNvPr>
          <p:cNvPicPr>
            <a:picLocks noChangeAspect="1"/>
          </p:cNvPicPr>
          <p:nvPr/>
        </p:nvPicPr>
        <p:blipFill>
          <a:blip r:embed="rId15"/>
          <a:stretch>
            <a:fillRect/>
          </a:stretch>
        </p:blipFill>
        <p:spPr>
          <a:xfrm>
            <a:off x="8348716" y="4200941"/>
            <a:ext cx="2981710" cy="1680747"/>
          </a:xfrm>
          <a:prstGeom prst="rect">
            <a:avLst/>
          </a:prstGeom>
        </p:spPr>
      </p:pic>
    </p:spTree>
    <p:extLst>
      <p:ext uri="{BB962C8B-B14F-4D97-AF65-F5344CB8AC3E}">
        <p14:creationId xmlns:p14="http://schemas.microsoft.com/office/powerpoint/2010/main" val="2502622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15D3EBE-EB78-5649-A1B0-652C74B874E7}"/>
              </a:ext>
            </a:extLst>
          </p:cNvPr>
          <p:cNvSpPr>
            <a:spLocks noGrp="1"/>
          </p:cNvSpPr>
          <p:nvPr>
            <p:ph type="title"/>
          </p:nvPr>
        </p:nvSpPr>
        <p:spPr>
          <a:xfrm>
            <a:off x="2131219" y="1143000"/>
            <a:ext cx="8923635" cy="710754"/>
          </a:xfrm>
        </p:spPr>
        <p:txBody>
          <a:bodyPr>
            <a:normAutofit/>
          </a:bodyPr>
          <a:lstStyle/>
          <a:p>
            <a:r>
              <a:rPr lang="sr-Latn-RS" sz="4000" b="1"/>
              <a:t>Traditions in Montenegro</a:t>
            </a:r>
          </a:p>
        </p:txBody>
      </p:sp>
      <p:sp>
        <p:nvSpPr>
          <p:cNvPr id="3" name="Čuvar mesta za sadržaj 2">
            <a:extLst>
              <a:ext uri="{FF2B5EF4-FFF2-40B4-BE49-F238E27FC236}">
                <a16:creationId xmlns:a16="http://schemas.microsoft.com/office/drawing/2014/main" id="{888E9D39-4676-3842-9596-9C50570E5732}"/>
              </a:ext>
            </a:extLst>
          </p:cNvPr>
          <p:cNvSpPr>
            <a:spLocks noGrp="1"/>
          </p:cNvSpPr>
          <p:nvPr>
            <p:ph idx="1"/>
          </p:nvPr>
        </p:nvSpPr>
        <p:spPr>
          <a:xfrm>
            <a:off x="-83344" y="1703693"/>
            <a:ext cx="7346157" cy="3450613"/>
          </a:xfrm>
        </p:spPr>
        <p:txBody>
          <a:bodyPr>
            <a:normAutofit fontScale="92500" lnSpcReduction="20000"/>
          </a:bodyPr>
          <a:lstStyle/>
          <a:p>
            <a:r>
              <a:rPr lang="sr-Latn-RS" sz="2800" b="1"/>
              <a:t>Folk dances</a:t>
            </a:r>
          </a:p>
          <a:p>
            <a:r>
              <a:rPr lang="sr-Latn-RS" sz="2400" b="0" i="0">
                <a:solidFill>
                  <a:srgbClr val="222222"/>
                </a:solidFill>
                <a:effectLst/>
                <a:latin typeface="-apple-system"/>
              </a:rPr>
              <a:t>The traditional folk dance is a circle dance called </a:t>
            </a:r>
            <a:r>
              <a:rPr lang="sr-Latn-RS" sz="2400" b="1" i="0">
                <a:solidFill>
                  <a:srgbClr val="222222"/>
                </a:solidFill>
                <a:effectLst/>
                <a:latin typeface="-apple-system"/>
              </a:rPr>
              <a:t>kolo</a:t>
            </a:r>
            <a:r>
              <a:rPr lang="sr-Latn-RS" sz="2400" b="0" i="0">
                <a:solidFill>
                  <a:srgbClr val="222222"/>
                </a:solidFill>
                <a:effectLst/>
                <a:latin typeface="-apple-system"/>
              </a:rPr>
              <a:t> , which is common among Montenegrin,Serbs and Macedonians. It is a collective dance, where a group of people (usually several dozen, at the very least three) hold each other by the hands or around the waist dancing, forming a circle (hence the name), semicircle or spiral. It is called </a:t>
            </a:r>
            <a:r>
              <a:rPr lang="sr-Latn-RS" sz="2400" b="1" i="1">
                <a:solidFill>
                  <a:srgbClr val="222222"/>
                </a:solidFill>
                <a:effectLst/>
                <a:latin typeface="-apple-system"/>
              </a:rPr>
              <a:t>Oro </a:t>
            </a:r>
            <a:r>
              <a:rPr lang="sr-Latn-RS" sz="2400" b="0" i="0">
                <a:solidFill>
                  <a:srgbClr val="222222"/>
                </a:solidFill>
                <a:effectLst/>
                <a:latin typeface="-apple-system"/>
              </a:rPr>
              <a:t>(or the „Eagle dance“) in Montenegro. Similar circle dances also exist in other cultures of the region.</a:t>
            </a:r>
            <a:endParaRPr lang="sr-Latn-RS" sz="2800" b="1"/>
          </a:p>
        </p:txBody>
      </p:sp>
      <p:pic>
        <p:nvPicPr>
          <p:cNvPr id="4" name="Slika 4">
            <a:extLst>
              <a:ext uri="{FF2B5EF4-FFF2-40B4-BE49-F238E27FC236}">
                <a16:creationId xmlns:a16="http://schemas.microsoft.com/office/drawing/2014/main" id="{544D206E-3548-904B-BDC6-1D65AFEE1C68}"/>
              </a:ext>
            </a:extLst>
          </p:cNvPr>
          <p:cNvPicPr>
            <a:picLocks noChangeAspect="1"/>
          </p:cNvPicPr>
          <p:nvPr/>
        </p:nvPicPr>
        <p:blipFill>
          <a:blip r:embed="rId2"/>
          <a:stretch>
            <a:fillRect/>
          </a:stretch>
        </p:blipFill>
        <p:spPr>
          <a:xfrm>
            <a:off x="7407572" y="1960910"/>
            <a:ext cx="3647282" cy="2289621"/>
          </a:xfrm>
          <a:prstGeom prst="rect">
            <a:avLst/>
          </a:prstGeom>
        </p:spPr>
      </p:pic>
      <p:pic>
        <p:nvPicPr>
          <p:cNvPr id="6" name="Slika 6">
            <a:extLst>
              <a:ext uri="{FF2B5EF4-FFF2-40B4-BE49-F238E27FC236}">
                <a16:creationId xmlns:a16="http://schemas.microsoft.com/office/drawing/2014/main" id="{6A06A6AD-5009-8847-AAB6-6408EDC8E519}"/>
              </a:ext>
            </a:extLst>
          </p:cNvPr>
          <p:cNvPicPr>
            <a:picLocks noChangeAspect="1"/>
          </p:cNvPicPr>
          <p:nvPr/>
        </p:nvPicPr>
        <p:blipFill>
          <a:blip r:embed="rId3"/>
          <a:stretch>
            <a:fillRect/>
          </a:stretch>
        </p:blipFill>
        <p:spPr>
          <a:xfrm>
            <a:off x="7496785" y="4533323"/>
            <a:ext cx="3980841" cy="2138224"/>
          </a:xfrm>
          <a:prstGeom prst="rect">
            <a:avLst/>
          </a:prstGeom>
        </p:spPr>
      </p:pic>
    </p:spTree>
    <p:extLst>
      <p:ext uri="{BB962C8B-B14F-4D97-AF65-F5344CB8AC3E}">
        <p14:creationId xmlns:p14="http://schemas.microsoft.com/office/powerpoint/2010/main" val="543788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9DB5C2F-901B-4C4F-A4EC-9BDE404E7E04}"/>
              </a:ext>
            </a:extLst>
          </p:cNvPr>
          <p:cNvSpPr>
            <a:spLocks noGrp="1"/>
          </p:cNvSpPr>
          <p:nvPr>
            <p:ph type="title"/>
          </p:nvPr>
        </p:nvSpPr>
        <p:spPr>
          <a:xfrm>
            <a:off x="1738313" y="952500"/>
            <a:ext cx="9316541" cy="1595438"/>
          </a:xfrm>
        </p:spPr>
        <p:txBody>
          <a:bodyPr>
            <a:normAutofit/>
          </a:bodyPr>
          <a:lstStyle/>
          <a:p>
            <a:r>
              <a:rPr lang="sr-Latn-RS" sz="4800" b="1" i="1"/>
              <a:t> Female folklore Costume</a:t>
            </a:r>
          </a:p>
        </p:txBody>
      </p:sp>
      <p:sp>
        <p:nvSpPr>
          <p:cNvPr id="3" name="Čuvar mesta za sadržaj 2">
            <a:extLst>
              <a:ext uri="{FF2B5EF4-FFF2-40B4-BE49-F238E27FC236}">
                <a16:creationId xmlns:a16="http://schemas.microsoft.com/office/drawing/2014/main" id="{CAD06D4C-02D4-744D-B72E-28EE022DBF63}"/>
              </a:ext>
            </a:extLst>
          </p:cNvPr>
          <p:cNvSpPr>
            <a:spLocks noGrp="1"/>
          </p:cNvSpPr>
          <p:nvPr>
            <p:ph idx="1"/>
          </p:nvPr>
        </p:nvSpPr>
        <p:spPr>
          <a:xfrm>
            <a:off x="0" y="2024063"/>
            <a:ext cx="8977313" cy="3585157"/>
          </a:xfrm>
        </p:spPr>
        <p:txBody>
          <a:bodyPr>
            <a:normAutofit fontScale="25000" lnSpcReduction="20000"/>
          </a:bodyPr>
          <a:lstStyle/>
          <a:p>
            <a:pPr fontAlgn="base"/>
            <a:r>
              <a:rPr lang="sr-Latn-RS" sz="4300" b="1" i="0">
                <a:effectLst/>
                <a:latin typeface="Open Sans"/>
              </a:rPr>
              <a:t>The skirts were usually made of flax and of hemp; festive skirts were made of silk and damask, and were usually decorated with lace or golden embroidery. The skirts were buttoned with buttons, and “ambreta’s” which had both decorative and useful function. Rasa is a clothing item which was worn over the white shirt. Rasa was made of different kinds of wool. Skirt was the dressing item which women who had “rasa” had, and who were members of the richer class of immigrants. They were made of “indijana”, silk “kambelot” and other materials.</a:t>
            </a:r>
          </a:p>
          <a:p>
            <a:pPr fontAlgn="base"/>
            <a:r>
              <a:rPr lang="sr-Latn-RS" sz="4300" b="1" i="0">
                <a:effectLst/>
                <a:latin typeface="Open Sans"/>
              </a:rPr>
              <a:t>The belt is a part of traditional costume. Wide belts are made of wool. Later they were replaced by “jakicar”, a hard leather belt which was decorated with red color. Then the belt was usually made of linen or flax. The belt was buttoned with buttons or a buckle or, what was usually the case, it was simply tied around the waist and was usually 6 to 8 cm wide. What was really characteristic for Montenegrin folk costume is “cemer”. It replaced “jakicar”. It is an easier female belt which is decorated with silver filigrees and has two buckles decorated with various stones (most often those are green or dark red stones). Cemer could else be found made in forged shape. Below the old heavy belt there was another one, known as “zenski trak” (female band). “Zenski trak” is a coarse fabric band which is up to 6cm wide and 5 and more meters long with which women wrapped their waist in order to protect themselves from the pressure of the heavy belt which they wore. Apron was considered an unavoidable part of the traditional Montenegrin folk costume. Aprons were worn with the traditional costume and were usually intended for the everyday use. Such aprons were made of “tela” and “indijana”. There were those aprons which were worn for festive occasions and such aprons were decorated with silk and golden embroidery. Jecerma is a kind of a short vest, which goes down to the waist which was made with buttoning and without it and was usually made of coarse fabric or velvet. Kamizola is also a kind of a vest which was worn over the shirt. It was made of silk and damask. This vest only had women from high social classes. Zubun was made of coarse fabric, “bombazine” and velvet. Zubuns in Montenegro were made in various lengths. They were made without sleeves and with them and they usually had buttons on them with which they were buttoned. Dolama is a kind of an upper dress which was most often made of coarse fabric and had a festive usage. The length of dolama usually reached the knees, though sometimes it could go even below them, and dolamas always had sleeves. They were decorated with golden buttons or golden ropes. Bran is a wide female dress. It was worn over the shirt, and it is made of an upper and lower part – from “stan” and of skirt. “Stan” was tight and close to body, while the lower part was made of 5 folds</a:t>
            </a:r>
          </a:p>
          <a:p>
            <a:endParaRPr lang="sr-Latn-RS"/>
          </a:p>
        </p:txBody>
      </p:sp>
      <p:pic>
        <p:nvPicPr>
          <p:cNvPr id="4" name="Slika 4">
            <a:extLst>
              <a:ext uri="{FF2B5EF4-FFF2-40B4-BE49-F238E27FC236}">
                <a16:creationId xmlns:a16="http://schemas.microsoft.com/office/drawing/2014/main" id="{2E91CAA3-89AB-984C-9BD3-C74E4968948F}"/>
              </a:ext>
            </a:extLst>
          </p:cNvPr>
          <p:cNvPicPr>
            <a:picLocks noChangeAspect="1"/>
          </p:cNvPicPr>
          <p:nvPr/>
        </p:nvPicPr>
        <p:blipFill>
          <a:blip r:embed="rId2"/>
          <a:stretch>
            <a:fillRect/>
          </a:stretch>
        </p:blipFill>
        <p:spPr>
          <a:xfrm>
            <a:off x="9614297" y="2024063"/>
            <a:ext cx="2202657" cy="2202657"/>
          </a:xfrm>
          <a:prstGeom prst="rect">
            <a:avLst/>
          </a:prstGeom>
        </p:spPr>
      </p:pic>
      <p:pic>
        <p:nvPicPr>
          <p:cNvPr id="8" name="Slika 8">
            <a:extLst>
              <a:ext uri="{FF2B5EF4-FFF2-40B4-BE49-F238E27FC236}">
                <a16:creationId xmlns:a16="http://schemas.microsoft.com/office/drawing/2014/main" id="{43161A65-FDB0-0A48-8294-E8057F6A1285}"/>
              </a:ext>
            </a:extLst>
          </p:cNvPr>
          <p:cNvPicPr>
            <a:picLocks noChangeAspect="1"/>
          </p:cNvPicPr>
          <p:nvPr/>
        </p:nvPicPr>
        <p:blipFill>
          <a:blip r:embed="rId3"/>
          <a:stretch>
            <a:fillRect/>
          </a:stretch>
        </p:blipFill>
        <p:spPr>
          <a:xfrm>
            <a:off x="9167812" y="4488655"/>
            <a:ext cx="2928938" cy="2050257"/>
          </a:xfrm>
          <a:prstGeom prst="rect">
            <a:avLst/>
          </a:prstGeom>
        </p:spPr>
      </p:pic>
    </p:spTree>
    <p:extLst>
      <p:ext uri="{BB962C8B-B14F-4D97-AF65-F5344CB8AC3E}">
        <p14:creationId xmlns:p14="http://schemas.microsoft.com/office/powerpoint/2010/main" val="3881901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570A309-903F-5E40-8B43-733CA03C1656}"/>
              </a:ext>
            </a:extLst>
          </p:cNvPr>
          <p:cNvSpPr>
            <a:spLocks noGrp="1"/>
          </p:cNvSpPr>
          <p:nvPr>
            <p:ph type="title"/>
          </p:nvPr>
        </p:nvSpPr>
        <p:spPr>
          <a:xfrm>
            <a:off x="2405063" y="804519"/>
            <a:ext cx="8649791" cy="1100481"/>
          </a:xfrm>
        </p:spPr>
        <p:txBody>
          <a:bodyPr>
            <a:normAutofit/>
          </a:bodyPr>
          <a:lstStyle/>
          <a:p>
            <a:r>
              <a:rPr lang="sr-Latn-RS" sz="6600" b="1" i="1"/>
              <a:t>Male costume</a:t>
            </a:r>
          </a:p>
        </p:txBody>
      </p:sp>
      <p:sp>
        <p:nvSpPr>
          <p:cNvPr id="3" name="Čuvar mesta za sadržaj 2">
            <a:extLst>
              <a:ext uri="{FF2B5EF4-FFF2-40B4-BE49-F238E27FC236}">
                <a16:creationId xmlns:a16="http://schemas.microsoft.com/office/drawing/2014/main" id="{9AB94215-0876-BD48-A539-88AE596FB33F}"/>
              </a:ext>
            </a:extLst>
          </p:cNvPr>
          <p:cNvSpPr>
            <a:spLocks noGrp="1"/>
          </p:cNvSpPr>
          <p:nvPr>
            <p:ph idx="1"/>
          </p:nvPr>
        </p:nvSpPr>
        <p:spPr>
          <a:xfrm>
            <a:off x="0" y="1785938"/>
            <a:ext cx="9108281" cy="5965031"/>
          </a:xfrm>
        </p:spPr>
        <p:txBody>
          <a:bodyPr>
            <a:noAutofit/>
          </a:bodyPr>
          <a:lstStyle/>
          <a:p>
            <a:r>
              <a:rPr lang="sr-Latn-RS" sz="1100" b="1" i="0">
                <a:solidFill>
                  <a:srgbClr val="434343"/>
                </a:solidFill>
                <a:effectLst/>
                <a:latin typeface="Open Sans"/>
              </a:rPr>
              <a:t>If we start by the order of dressing in first place would come knee socks. Knee socks are a kind of socks which strongly tighten the calves. For making of these socks a great skill is needed, and what needs to be pointed out is that no matter the experience and years for putting on of the knee socks it takes a lot of time. Knee socks need to be tightened strongly in order for man’s easier and safer movement, which was extremely important for Montenegrins who moved around the stony Montenegro. Except the knee socks there were the so called “bjecve” which had a slit on the side, and their rims were hemmed with red or dark blue coarse cloth. Pants were dresses immediately after the knee socks and they should overlap one part of the knee socks. Very often pants and knee socks were tied with a cord so that they wouldn’t separate, and for that people made special hooks on the knee socks. Pants in ordinary Montenegrins were white and they were made of coarse linen and water proof cloth (coja). Pants near the waist were wide, while below the knees they were shrunk. Montenegrins had a belt in which there was a wreath through which a rope went through in order for the pants to be tied around the waist. Male shirt had a collar and a slit on the chest which was closed with buttons. The shirt was drawn in the pants and most often it was a white shirt) rarely could you find a Montenegrin in a colorful shirt). The shirt was an obligatory part of the Montenegrin male costume and at the festivities it was always tied. Except the shirt male folk costume, its upper part, was made of “gunj” (long peasant jacket). </a:t>
            </a:r>
            <a:r>
              <a:rPr lang="sr-Latn-RS" sz="1100" b="1" i="1">
                <a:solidFill>
                  <a:srgbClr val="434343"/>
                </a:solidFill>
                <a:effectLst/>
                <a:latin typeface="Open Sans"/>
              </a:rPr>
              <a:t>Gunj</a:t>
            </a:r>
            <a:r>
              <a:rPr lang="sr-Latn-RS" sz="1100" b="1" i="0">
                <a:solidFill>
                  <a:srgbClr val="434343"/>
                </a:solidFill>
                <a:effectLst/>
                <a:latin typeface="Open Sans"/>
              </a:rPr>
              <a:t> had short tassels which on the chest were moved apart. Montenegrins wore this short coat whose ends crossed one over the other and it was buttoned with copper buttons. Gunj was replaced with “dolama”(dolman), which has the sleeves below the armpits and up to the fist they are almost opened, so that they can be thrown back. In that way the hand stays solely in the shirt. That was of great importance and very characteristic for Montenegro, because in that way the suites, the folk garment could be made for all seasons. When it was summer they didn’t use the sleeves of dolmans, but they would throw the sleeves behind the back, and when it was winter, Montenegrins would put on the sleeves of dolmans. A dolman can usually be found in Montenegro in green color, and it is made of coarse linen or waterproof cloth (coja). The ends of the dolman (sleeves and the corners and tassels) are decorated with dark red color. Below gunj they wore “dzemadan”, which was made of red coarse linen and was usually embroidered with on sides with some cotton or silk braids of black or golden color. That is a vest with tassels which came one over the others, and it was buttoned with four buttons (made of metal) and with black knots made of silk rope. Dzemadan was worn over the chest, and it went all over to the throat. The rims of dzemadan on tassels are also decorated with knots or with golden embroidery. </a:t>
            </a:r>
            <a:endParaRPr lang="sr-Latn-RS" sz="1100" b="1"/>
          </a:p>
        </p:txBody>
      </p:sp>
      <p:pic>
        <p:nvPicPr>
          <p:cNvPr id="4" name="Slika 4">
            <a:extLst>
              <a:ext uri="{FF2B5EF4-FFF2-40B4-BE49-F238E27FC236}">
                <a16:creationId xmlns:a16="http://schemas.microsoft.com/office/drawing/2014/main" id="{C0B437A9-CD24-1146-9B98-AB795267CCAB}"/>
              </a:ext>
            </a:extLst>
          </p:cNvPr>
          <p:cNvPicPr>
            <a:picLocks noChangeAspect="1"/>
          </p:cNvPicPr>
          <p:nvPr/>
        </p:nvPicPr>
        <p:blipFill>
          <a:blip r:embed="rId2"/>
          <a:stretch>
            <a:fillRect/>
          </a:stretch>
        </p:blipFill>
        <p:spPr>
          <a:xfrm>
            <a:off x="9255123" y="1957730"/>
            <a:ext cx="2936877" cy="1762126"/>
          </a:xfrm>
          <a:prstGeom prst="rect">
            <a:avLst/>
          </a:prstGeom>
        </p:spPr>
      </p:pic>
      <p:pic>
        <p:nvPicPr>
          <p:cNvPr id="6" name="Slika 6">
            <a:extLst>
              <a:ext uri="{FF2B5EF4-FFF2-40B4-BE49-F238E27FC236}">
                <a16:creationId xmlns:a16="http://schemas.microsoft.com/office/drawing/2014/main" id="{54E1E3EB-0494-D841-8F90-ADE5FD871053}"/>
              </a:ext>
            </a:extLst>
          </p:cNvPr>
          <p:cNvPicPr>
            <a:picLocks noChangeAspect="1"/>
          </p:cNvPicPr>
          <p:nvPr/>
        </p:nvPicPr>
        <p:blipFill>
          <a:blip r:embed="rId3"/>
          <a:stretch>
            <a:fillRect/>
          </a:stretch>
        </p:blipFill>
        <p:spPr>
          <a:xfrm>
            <a:off x="9597786" y="3810186"/>
            <a:ext cx="2251550" cy="3000190"/>
          </a:xfrm>
          <a:prstGeom prst="rect">
            <a:avLst/>
          </a:prstGeom>
        </p:spPr>
      </p:pic>
    </p:spTree>
    <p:extLst>
      <p:ext uri="{BB962C8B-B14F-4D97-AF65-F5344CB8AC3E}">
        <p14:creationId xmlns:p14="http://schemas.microsoft.com/office/powerpoint/2010/main" val="1260369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A09980B-F471-3F46-942D-820AD9E73A49}"/>
              </a:ext>
            </a:extLst>
          </p:cNvPr>
          <p:cNvSpPr>
            <a:spLocks noGrp="1"/>
          </p:cNvSpPr>
          <p:nvPr>
            <p:ph type="title"/>
          </p:nvPr>
        </p:nvSpPr>
        <p:spPr>
          <a:xfrm>
            <a:off x="3190875" y="904875"/>
            <a:ext cx="7863979" cy="1940718"/>
          </a:xfrm>
        </p:spPr>
        <p:txBody>
          <a:bodyPr>
            <a:normAutofit/>
          </a:bodyPr>
          <a:lstStyle/>
          <a:p>
            <a:r>
              <a:rPr lang="sr-Latn-RS" sz="6600" b="1" i="1"/>
              <a:t>Epic songs</a:t>
            </a:r>
          </a:p>
        </p:txBody>
      </p:sp>
      <p:sp>
        <p:nvSpPr>
          <p:cNvPr id="3" name="Čuvar mesta za sadržaj 2">
            <a:extLst>
              <a:ext uri="{FF2B5EF4-FFF2-40B4-BE49-F238E27FC236}">
                <a16:creationId xmlns:a16="http://schemas.microsoft.com/office/drawing/2014/main" id="{74F079FF-95C1-024F-9BD1-D6ACA25D1A5F}"/>
              </a:ext>
            </a:extLst>
          </p:cNvPr>
          <p:cNvSpPr>
            <a:spLocks noGrp="1"/>
          </p:cNvSpPr>
          <p:nvPr>
            <p:ph idx="1"/>
          </p:nvPr>
        </p:nvSpPr>
        <p:spPr>
          <a:xfrm>
            <a:off x="0" y="1875234"/>
            <a:ext cx="8721229" cy="4410418"/>
          </a:xfrm>
        </p:spPr>
        <p:txBody>
          <a:bodyPr>
            <a:normAutofit/>
          </a:bodyPr>
          <a:lstStyle/>
          <a:p>
            <a:r>
              <a:rPr lang="sr-Latn-RS" b="1" i="0">
                <a:solidFill>
                  <a:srgbClr val="222222"/>
                </a:solidFill>
                <a:effectLst/>
                <a:latin typeface="-apple-system"/>
              </a:rPr>
              <a:t>Montenegrins' long-standing history of struggle for freedom and independence is invariably linked with strong traditions of oral </a:t>
            </a:r>
            <a:r>
              <a:rPr lang="sr-Latn-RS" b="1" i="0">
                <a:effectLst/>
                <a:latin typeface="-apple-system"/>
              </a:rPr>
              <a:t>epi poetry.Traditionally</a:t>
            </a:r>
            <a:r>
              <a:rPr lang="sr-Latn-RS" b="1" i="0">
                <a:solidFill>
                  <a:srgbClr val="222222"/>
                </a:solidFill>
                <a:effectLst/>
                <a:latin typeface="-apple-system"/>
              </a:rPr>
              <a:t>y, they are delivered to the audience accompanied by the music produced by a gusle  a one-string instrument played by the story-teller (</a:t>
            </a:r>
            <a:r>
              <a:rPr lang="sr-Latn-RS" b="1" i="1">
                <a:solidFill>
                  <a:srgbClr val="222222"/>
                </a:solidFill>
                <a:effectLst/>
                <a:latin typeface="-apple-system"/>
              </a:rPr>
              <a:t>guslar</a:t>
            </a:r>
            <a:r>
              <a:rPr lang="sr-Latn-RS" b="1" i="0">
                <a:solidFill>
                  <a:srgbClr val="222222"/>
                </a:solidFill>
                <a:effectLst/>
                <a:latin typeface="-apple-system"/>
              </a:rPr>
              <a:t>), who sings or recites the stories of heroes and battles in decasyllabic verse. Historically, these songs have had an immense motivational power over the population. The guslars commanded almost as much respect as the best of wariors,as they were as much the authors, thus history writers, as they were interpreters. Presently, these traditions are somewhat livelier in the northern parts of the country (also shared with people in eastern Herzegovina , wester Serbia , and central Dalmatia). </a:t>
            </a:r>
            <a:endParaRPr lang="sr-Latn-RS" b="1"/>
          </a:p>
        </p:txBody>
      </p:sp>
      <p:pic>
        <p:nvPicPr>
          <p:cNvPr id="4" name="Slika 4">
            <a:extLst>
              <a:ext uri="{FF2B5EF4-FFF2-40B4-BE49-F238E27FC236}">
                <a16:creationId xmlns:a16="http://schemas.microsoft.com/office/drawing/2014/main" id="{C33CE0B0-2197-6541-B1F0-1220605D8861}"/>
              </a:ext>
            </a:extLst>
          </p:cNvPr>
          <p:cNvPicPr>
            <a:picLocks noChangeAspect="1"/>
          </p:cNvPicPr>
          <p:nvPr/>
        </p:nvPicPr>
        <p:blipFill>
          <a:blip r:embed="rId2"/>
          <a:stretch>
            <a:fillRect/>
          </a:stretch>
        </p:blipFill>
        <p:spPr>
          <a:xfrm>
            <a:off x="8887353" y="1880524"/>
            <a:ext cx="2745053" cy="2745053"/>
          </a:xfrm>
          <a:prstGeom prst="rect">
            <a:avLst/>
          </a:prstGeom>
        </p:spPr>
      </p:pic>
      <p:pic>
        <p:nvPicPr>
          <p:cNvPr id="6" name="Slika 6">
            <a:extLst>
              <a:ext uri="{FF2B5EF4-FFF2-40B4-BE49-F238E27FC236}">
                <a16:creationId xmlns:a16="http://schemas.microsoft.com/office/drawing/2014/main" id="{7F072956-6F2F-0040-A786-8652461E09E3}"/>
              </a:ext>
            </a:extLst>
          </p:cNvPr>
          <p:cNvPicPr>
            <a:picLocks noChangeAspect="1"/>
          </p:cNvPicPr>
          <p:nvPr/>
        </p:nvPicPr>
        <p:blipFill>
          <a:blip r:embed="rId3"/>
          <a:stretch>
            <a:fillRect/>
          </a:stretch>
        </p:blipFill>
        <p:spPr>
          <a:xfrm>
            <a:off x="8193882" y="4793114"/>
            <a:ext cx="3914774" cy="2064886"/>
          </a:xfrm>
          <a:prstGeom prst="rect">
            <a:avLst/>
          </a:prstGeom>
        </p:spPr>
      </p:pic>
    </p:spTree>
    <p:extLst>
      <p:ext uri="{BB962C8B-B14F-4D97-AF65-F5344CB8AC3E}">
        <p14:creationId xmlns:p14="http://schemas.microsoft.com/office/powerpoint/2010/main" val="1246159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E397C89-D020-3840-A38E-1EA82396E2B3}"/>
              </a:ext>
            </a:extLst>
          </p:cNvPr>
          <p:cNvSpPr>
            <a:spLocks noGrp="1"/>
          </p:cNvSpPr>
          <p:nvPr>
            <p:ph type="title"/>
          </p:nvPr>
        </p:nvSpPr>
        <p:spPr/>
        <p:txBody>
          <a:bodyPr>
            <a:normAutofit fontScale="90000"/>
          </a:bodyPr>
          <a:lstStyle/>
          <a:p>
            <a:r>
              <a:rPr lang="sr-Latn-RS" sz="6600" b="1" i="1"/>
              <a:t>Montenegrin cuisine</a:t>
            </a:r>
          </a:p>
        </p:txBody>
      </p:sp>
      <p:sp>
        <p:nvSpPr>
          <p:cNvPr id="3" name="Čuvar mesta za sadržaj 2">
            <a:extLst>
              <a:ext uri="{FF2B5EF4-FFF2-40B4-BE49-F238E27FC236}">
                <a16:creationId xmlns:a16="http://schemas.microsoft.com/office/drawing/2014/main" id="{59E1D653-DE58-4F47-8693-90C25795709A}"/>
              </a:ext>
            </a:extLst>
          </p:cNvPr>
          <p:cNvSpPr>
            <a:spLocks noGrp="1"/>
          </p:cNvSpPr>
          <p:nvPr>
            <p:ph idx="1"/>
          </p:nvPr>
        </p:nvSpPr>
        <p:spPr>
          <a:xfrm>
            <a:off x="1" y="1766789"/>
            <a:ext cx="9346405" cy="4286692"/>
          </a:xfrm>
        </p:spPr>
        <p:txBody>
          <a:bodyPr>
            <a:normAutofit fontScale="25000" lnSpcReduction="20000"/>
          </a:bodyPr>
          <a:lstStyle/>
          <a:p>
            <a:pPr fontAlgn="base"/>
            <a:r>
              <a:rPr lang="sr-Latn-RS" sz="7200" b="1" i="0">
                <a:effectLst/>
                <a:latin typeface="-apple-system"/>
              </a:rPr>
              <a:t>Montenegrin cuisine is a result of Montenegro's geographic position and its long history. The traditional dishes of Montenegro's heartland, and its </a:t>
            </a:r>
            <a:r>
              <a:rPr lang="sr-Latn-RS" sz="7200" b="1" i="0" u="none" strike="noStrike">
                <a:effectLst/>
                <a:latin typeface="inherit"/>
                <a:hlinkClick r:id="rId2" tooltip="Adriatic Sea">
                  <a:extLst>
                    <a:ext uri="{A12FA001-AC4F-418D-AE19-62706E023703}">
                      <ahyp:hlinkClr xmlns:ahyp="http://schemas.microsoft.com/office/drawing/2018/hyperlinkcolor" val="tx"/>
                    </a:ext>
                  </a:extLst>
                </a:hlinkClick>
              </a:rPr>
              <a:t>Adriatic coast</a:t>
            </a:r>
            <a:r>
              <a:rPr lang="sr-Latn-RS" sz="7200" b="1" i="0">
                <a:effectLst/>
                <a:latin typeface="-apple-system"/>
              </a:rPr>
              <a:t> have a distinctively </a:t>
            </a:r>
            <a:r>
              <a:rPr lang="sr-Latn-RS" sz="7200" b="1" i="0" u="none" strike="noStrike">
                <a:effectLst/>
                <a:latin typeface="inherit"/>
                <a:hlinkClick r:id="rId3" tooltip="Italian cuisine">
                  <a:extLst>
                    <a:ext uri="{A12FA001-AC4F-418D-AE19-62706E023703}">
                      <ahyp:hlinkClr xmlns:ahyp="http://schemas.microsoft.com/office/drawing/2018/hyperlinkcolor" val="tx"/>
                    </a:ext>
                  </a:extLst>
                </a:hlinkClick>
              </a:rPr>
              <a:t>Italian</a:t>
            </a:r>
            <a:r>
              <a:rPr lang="sr-Latn-RS" sz="7200" b="1" i="0">
                <a:effectLst/>
                <a:latin typeface="-apple-system"/>
              </a:rPr>
              <a:t> flavour which shows in the </a:t>
            </a:r>
            <a:r>
              <a:rPr lang="sr-Latn-RS" sz="7200" b="1" i="0">
                <a:effectLst/>
                <a:latin typeface="inherit"/>
              </a:rPr>
              <a:t>bread</a:t>
            </a:r>
            <a:r>
              <a:rPr lang="sr-Latn-RS" sz="7200" b="1" i="0">
                <a:effectLst/>
                <a:latin typeface="-apple-system"/>
              </a:rPr>
              <a:t>-making style, the way </a:t>
            </a:r>
            <a:r>
              <a:rPr lang="sr-Latn-RS" sz="7200" b="1" i="0" u="none" strike="noStrike">
                <a:effectLst/>
                <a:latin typeface="inherit"/>
                <a:hlinkClick r:id="rId4" tooltip="Meat">
                  <a:extLst>
                    <a:ext uri="{A12FA001-AC4F-418D-AE19-62706E023703}">
                      <ahyp:hlinkClr xmlns:ahyp="http://schemas.microsoft.com/office/drawing/2018/hyperlinkcolor" val="tx"/>
                    </a:ext>
                  </a:extLst>
                </a:hlinkClick>
              </a:rPr>
              <a:t>meat</a:t>
            </a:r>
            <a:r>
              <a:rPr lang="sr-Latn-RS" sz="7200" b="1" i="0">
                <a:effectLst/>
                <a:latin typeface="-apple-system"/>
              </a:rPr>
              <a:t> is cured and dried, </a:t>
            </a:r>
            <a:r>
              <a:rPr lang="sr-Latn-RS" sz="7200" b="1" i="0" u="none" strike="noStrike">
                <a:effectLst/>
                <a:latin typeface="inherit"/>
                <a:hlinkClick r:id="rId5" tooltip="Cheese">
                  <a:extLst>
                    <a:ext uri="{A12FA001-AC4F-418D-AE19-62706E023703}">
                      <ahyp:hlinkClr xmlns:ahyp="http://schemas.microsoft.com/office/drawing/2018/hyperlinkcolor" val="tx"/>
                    </a:ext>
                  </a:extLst>
                </a:hlinkClick>
              </a:rPr>
              <a:t>cheese</a:t>
            </a:r>
            <a:r>
              <a:rPr lang="sr-Latn-RS" sz="7200" b="1" i="0">
                <a:effectLst/>
                <a:latin typeface="-apple-system"/>
              </a:rPr>
              <a:t>-making, </a:t>
            </a:r>
            <a:r>
              <a:rPr lang="sr-Latn-RS" sz="7200" b="1" i="0" u="none" strike="noStrike">
                <a:effectLst/>
                <a:latin typeface="inherit"/>
                <a:hlinkClick r:id="rId6" tooltip="Wine">
                  <a:extLst>
                    <a:ext uri="{A12FA001-AC4F-418D-AE19-62706E023703}">
                      <ahyp:hlinkClr xmlns:ahyp="http://schemas.microsoft.com/office/drawing/2018/hyperlinkcolor" val="tx"/>
                    </a:ext>
                  </a:extLst>
                </a:hlinkClick>
              </a:rPr>
              <a:t>wine</a:t>
            </a:r>
            <a:r>
              <a:rPr lang="sr-Latn-RS" sz="7200" b="1" i="0">
                <a:effectLst/>
                <a:latin typeface="-apple-system"/>
              </a:rPr>
              <a:t> and </a:t>
            </a:r>
            <a:r>
              <a:rPr lang="sr-Latn-RS" sz="7200" b="1" i="0" u="none" strike="noStrike">
                <a:effectLst/>
                <a:latin typeface="inherit"/>
                <a:hlinkClick r:id="rId7" tooltip="Distilled beverage">
                  <a:extLst>
                    <a:ext uri="{A12FA001-AC4F-418D-AE19-62706E023703}">
                      <ahyp:hlinkClr xmlns:ahyp="http://schemas.microsoft.com/office/drawing/2018/hyperlinkcolor" val="tx"/>
                    </a:ext>
                  </a:extLst>
                </a:hlinkClick>
              </a:rPr>
              <a:t>spirits</a:t>
            </a:r>
            <a:r>
              <a:rPr lang="sr-Latn-RS" sz="7200" b="1" i="0">
                <a:effectLst/>
                <a:latin typeface="-apple-system"/>
              </a:rPr>
              <a:t>, the soup and </a:t>
            </a:r>
            <a:r>
              <a:rPr lang="sr-Latn-RS" sz="7200" b="1" i="0" u="none" strike="noStrike">
                <a:effectLst/>
                <a:latin typeface="inherit"/>
                <a:hlinkClick r:id="rId8" tooltip="Stew">
                  <a:extLst>
                    <a:ext uri="{A12FA001-AC4F-418D-AE19-62706E023703}">
                      <ahyp:hlinkClr xmlns:ahyp="http://schemas.microsoft.com/office/drawing/2018/hyperlinkcolor" val="tx"/>
                    </a:ext>
                  </a:extLst>
                </a:hlinkClick>
              </a:rPr>
              <a:t>stew</a:t>
            </a:r>
            <a:r>
              <a:rPr lang="sr-Latn-RS" sz="7200" b="1" i="0">
                <a:effectLst/>
                <a:latin typeface="-apple-system"/>
              </a:rPr>
              <a:t> making style, </a:t>
            </a:r>
            <a:r>
              <a:rPr lang="sr-Latn-RS" sz="7200" b="1" i="0" u="none" strike="noStrike">
                <a:effectLst/>
                <a:latin typeface="inherit"/>
                <a:hlinkClick r:id="rId9" tooltip="Polenta">
                  <a:extLst>
                    <a:ext uri="{A12FA001-AC4F-418D-AE19-62706E023703}">
                      <ahyp:hlinkClr xmlns:ahyp="http://schemas.microsoft.com/office/drawing/2018/hyperlinkcolor" val="tx"/>
                    </a:ext>
                  </a:extLst>
                </a:hlinkClick>
              </a:rPr>
              <a:t>polenta</a:t>
            </a:r>
            <a:r>
              <a:rPr lang="sr-Latn-RS" sz="7200" b="1" i="0">
                <a:effectLst/>
                <a:latin typeface="-apple-system"/>
              </a:rPr>
              <a:t>, stuffed </a:t>
            </a:r>
            <a:r>
              <a:rPr lang="sr-Latn-RS" sz="7200" b="1" i="0" u="none" strike="noStrike">
                <a:effectLst/>
                <a:latin typeface="inherit"/>
                <a:hlinkClick r:id="rId10" tooltip="Capsicums">
                  <a:extLst>
                    <a:ext uri="{A12FA001-AC4F-418D-AE19-62706E023703}">
                      <ahyp:hlinkClr xmlns:ahyp="http://schemas.microsoft.com/office/drawing/2018/hyperlinkcolor" val="tx"/>
                    </a:ext>
                  </a:extLst>
                </a:hlinkClick>
              </a:rPr>
              <a:t>capsicums</a:t>
            </a:r>
            <a:r>
              <a:rPr lang="sr-Latn-RS" sz="7200" b="1" i="0">
                <a:effectLst/>
                <a:latin typeface="-apple-system"/>
              </a:rPr>
              <a:t>, </a:t>
            </a:r>
            <a:r>
              <a:rPr lang="sr-Latn-RS" sz="7200" b="1" i="0" u="none" strike="noStrike">
                <a:effectLst/>
                <a:latin typeface="inherit"/>
                <a:hlinkClick r:id="rId11" tooltip="Meatball">
                  <a:extLst>
                    <a:ext uri="{A12FA001-AC4F-418D-AE19-62706E023703}">
                      <ahyp:hlinkClr xmlns:ahyp="http://schemas.microsoft.com/office/drawing/2018/hyperlinkcolor" val="tx"/>
                    </a:ext>
                  </a:extLst>
                </a:hlinkClick>
              </a:rPr>
              <a:t>meatballs</a:t>
            </a:r>
            <a:r>
              <a:rPr lang="sr-Latn-RS" sz="7200" b="1" i="0">
                <a:effectLst/>
                <a:latin typeface="-apple-system"/>
              </a:rPr>
              <a:t>, priganice, </a:t>
            </a:r>
            <a:r>
              <a:rPr lang="sr-Latn-RS" sz="7200" b="1" i="0" u="none" strike="noStrike">
                <a:effectLst/>
                <a:latin typeface="inherit"/>
                <a:hlinkClick r:id="rId12" tooltip="Dolma">
                  <a:extLst>
                    <a:ext uri="{A12FA001-AC4F-418D-AE19-62706E023703}">
                      <ahyp:hlinkClr xmlns:ahyp="http://schemas.microsoft.com/office/drawing/2018/hyperlinkcolor" val="tx"/>
                    </a:ext>
                  </a:extLst>
                </a:hlinkClick>
              </a:rPr>
              <a:t>japraci</a:t>
            </a:r>
            <a:r>
              <a:rPr lang="sr-Latn-RS" sz="7200" b="1" i="0">
                <a:effectLst/>
                <a:latin typeface="-apple-system"/>
              </a:rPr>
              <a:t>, </a:t>
            </a:r>
            <a:r>
              <a:rPr lang="sr-Latn-RS" sz="7200" b="1" i="0" u="none" strike="noStrike">
                <a:effectLst/>
                <a:latin typeface="inherit"/>
                <a:hlinkClick r:id="rId13" tooltip="Collard greens">
                  <a:extLst>
                    <a:ext uri="{A12FA001-AC4F-418D-AE19-62706E023703}">
                      <ahyp:hlinkClr xmlns:ahyp="http://schemas.microsoft.com/office/drawing/2018/hyperlinkcolor" val="tx"/>
                    </a:ext>
                  </a:extLst>
                </a:hlinkClick>
              </a:rPr>
              <a:t>raštan</a:t>
            </a:r>
            <a:r>
              <a:rPr lang="sr-Latn-RS" sz="7200" b="1" i="0">
                <a:effectLst/>
                <a:latin typeface="-apple-system"/>
              </a:rPr>
              <a:t>, etc.</a:t>
            </a:r>
          </a:p>
          <a:p>
            <a:pPr fontAlgn="base"/>
            <a:r>
              <a:rPr lang="sr-Latn-RS" sz="7200" b="1" i="0">
                <a:effectLst/>
                <a:latin typeface="-apple-system"/>
              </a:rPr>
              <a:t>The second large influence came from the </a:t>
            </a:r>
            <a:r>
              <a:rPr lang="sr-Latn-RS" sz="7200" b="1" i="0" u="none" strike="noStrike">
                <a:effectLst/>
                <a:latin typeface="inherit"/>
                <a:hlinkClick r:id="rId14" tooltip="Levant">
                  <a:extLst>
                    <a:ext uri="{A12FA001-AC4F-418D-AE19-62706E023703}">
                      <ahyp:hlinkClr xmlns:ahyp="http://schemas.microsoft.com/office/drawing/2018/hyperlinkcolor" val="tx"/>
                    </a:ext>
                  </a:extLst>
                </a:hlinkClick>
              </a:rPr>
              <a:t>Levant</a:t>
            </a:r>
            <a:r>
              <a:rPr lang="sr-Latn-RS" sz="7200" b="1" i="0">
                <a:effectLst/>
                <a:latin typeface="-apple-system"/>
              </a:rPr>
              <a:t> and </a:t>
            </a:r>
            <a:r>
              <a:rPr lang="sr-Latn-RS" sz="7200" b="1" i="0" u="none" strike="noStrike">
                <a:effectLst/>
                <a:latin typeface="inherit"/>
                <a:hlinkClick r:id="rId15" tooltip="Turkish cuisine">
                  <a:extLst>
                    <a:ext uri="{A12FA001-AC4F-418D-AE19-62706E023703}">
                      <ahyp:hlinkClr xmlns:ahyp="http://schemas.microsoft.com/office/drawing/2018/hyperlinkcolor" val="tx"/>
                    </a:ext>
                  </a:extLst>
                </a:hlinkClick>
              </a:rPr>
              <a:t>Turkey</a:t>
            </a:r>
            <a:r>
              <a:rPr lang="sr-Latn-RS" sz="7200" b="1" i="0">
                <a:effectLst/>
                <a:latin typeface="-apple-system"/>
              </a:rPr>
              <a:t>, </a:t>
            </a:r>
            <a:r>
              <a:rPr lang="sr-Latn-RS" sz="7200" b="1" i="0" u="none" strike="noStrike">
                <a:effectLst/>
                <a:latin typeface="inherit"/>
                <a:hlinkClick r:id="rId16" tooltip="Sarma (food)">
                  <a:extLst>
                    <a:ext uri="{A12FA001-AC4F-418D-AE19-62706E023703}">
                      <ahyp:hlinkClr xmlns:ahyp="http://schemas.microsoft.com/office/drawing/2018/hyperlinkcolor" val="tx"/>
                    </a:ext>
                  </a:extLst>
                </a:hlinkClick>
              </a:rPr>
              <a:t>sarma</a:t>
            </a:r>
            <a:r>
              <a:rPr lang="sr-Latn-RS" sz="7200" b="1" i="0">
                <a:effectLst/>
                <a:latin typeface="-apple-system"/>
              </a:rPr>
              <a:t>, </a:t>
            </a:r>
            <a:r>
              <a:rPr lang="sr-Latn-RS" sz="7200" b="1" i="0" u="none" strike="noStrike">
                <a:effectLst/>
                <a:latin typeface="inherit"/>
                <a:hlinkClick r:id="rId17" tooltip="Moussaka">
                  <a:extLst>
                    <a:ext uri="{A12FA001-AC4F-418D-AE19-62706E023703}">
                      <ahyp:hlinkClr xmlns:ahyp="http://schemas.microsoft.com/office/drawing/2018/hyperlinkcolor" val="tx"/>
                    </a:ext>
                  </a:extLst>
                </a:hlinkClick>
              </a:rPr>
              <a:t>musaka</a:t>
            </a:r>
            <a:r>
              <a:rPr lang="sr-Latn-RS" sz="7200" b="1" i="0">
                <a:effectLst/>
                <a:latin typeface="-apple-system"/>
              </a:rPr>
              <a:t>, </a:t>
            </a:r>
            <a:r>
              <a:rPr lang="sr-Latn-RS" sz="7200" b="1" i="0" u="none" strike="noStrike">
                <a:effectLst/>
                <a:latin typeface="inherit"/>
                <a:hlinkClick r:id="rId18" tooltip="Pilaf">
                  <a:extLst>
                    <a:ext uri="{A12FA001-AC4F-418D-AE19-62706E023703}">
                      <ahyp:hlinkClr xmlns:ahyp="http://schemas.microsoft.com/office/drawing/2018/hyperlinkcolor" val="tx"/>
                    </a:ext>
                  </a:extLst>
                </a:hlinkClick>
              </a:rPr>
              <a:t>pilav</a:t>
            </a:r>
            <a:r>
              <a:rPr lang="sr-Latn-RS" sz="7200" b="1" i="0">
                <a:effectLst/>
                <a:latin typeface="-apple-system"/>
              </a:rPr>
              <a:t>, </a:t>
            </a:r>
            <a:r>
              <a:rPr lang="sr-Latn-RS" sz="7200" b="1" i="0" u="none" strike="noStrike">
                <a:effectLst/>
                <a:latin typeface="inherit"/>
                <a:hlinkClick r:id="rId19" tooltip="Pita">
                  <a:extLst>
                    <a:ext uri="{A12FA001-AC4F-418D-AE19-62706E023703}">
                      <ahyp:hlinkClr xmlns:ahyp="http://schemas.microsoft.com/office/drawing/2018/hyperlinkcolor" val="tx"/>
                    </a:ext>
                  </a:extLst>
                </a:hlinkClick>
              </a:rPr>
              <a:t>pita</a:t>
            </a:r>
            <a:r>
              <a:rPr lang="sr-Latn-RS" sz="7200" b="1" i="0">
                <a:effectLst/>
                <a:latin typeface="-apple-system"/>
              </a:rPr>
              <a:t>, </a:t>
            </a:r>
            <a:r>
              <a:rPr lang="sr-Latn-RS" sz="7200" b="1" i="0" u="none" strike="noStrike">
                <a:effectLst/>
                <a:latin typeface="inherit"/>
                <a:hlinkClick r:id="rId20" tooltip="Burek">
                  <a:extLst>
                    <a:ext uri="{A12FA001-AC4F-418D-AE19-62706E023703}">
                      <ahyp:hlinkClr xmlns:ahyp="http://schemas.microsoft.com/office/drawing/2018/hyperlinkcolor" val="tx"/>
                    </a:ext>
                  </a:extLst>
                </a:hlinkClick>
              </a:rPr>
              <a:t>burek</a:t>
            </a:r>
            <a:r>
              <a:rPr lang="sr-Latn-RS" sz="7200" b="1" i="0">
                <a:effectLst/>
                <a:latin typeface="-apple-system"/>
              </a:rPr>
              <a:t>, </a:t>
            </a:r>
            <a:r>
              <a:rPr lang="sr-Latn-RS" sz="7200" b="1" i="0" u="none" strike="noStrike">
                <a:effectLst/>
                <a:latin typeface="inherit"/>
                <a:hlinkClick r:id="rId21" tooltip="Ćevapi">
                  <a:extLst>
                    <a:ext uri="{A12FA001-AC4F-418D-AE19-62706E023703}">
                      <ahyp:hlinkClr xmlns:ahyp="http://schemas.microsoft.com/office/drawing/2018/hyperlinkcolor" val="tx"/>
                    </a:ext>
                  </a:extLst>
                </a:hlinkClick>
              </a:rPr>
              <a:t>ćevapi</a:t>
            </a:r>
            <a:r>
              <a:rPr lang="sr-Latn-RS" sz="7200" b="1" i="0">
                <a:effectLst/>
                <a:latin typeface="-apple-system"/>
              </a:rPr>
              <a:t>, </a:t>
            </a:r>
            <a:r>
              <a:rPr lang="sr-Latn-RS" sz="7200" b="1" i="0" u="none" strike="noStrike">
                <a:effectLst/>
                <a:latin typeface="inherit"/>
                <a:hlinkClick r:id="rId22" tooltip="Kebab">
                  <a:extLst>
                    <a:ext uri="{A12FA001-AC4F-418D-AE19-62706E023703}">
                      <ahyp:hlinkClr xmlns:ahyp="http://schemas.microsoft.com/office/drawing/2018/hyperlinkcolor" val="tx"/>
                    </a:ext>
                  </a:extLst>
                </a:hlinkClick>
              </a:rPr>
              <a:t>kebab</a:t>
            </a:r>
            <a:r>
              <a:rPr lang="sr-Latn-RS" sz="7200" b="1" i="0">
                <a:effectLst/>
                <a:latin typeface="-apple-system"/>
              </a:rPr>
              <a:t>, Turkish sweets like </a:t>
            </a:r>
            <a:r>
              <a:rPr lang="sr-Latn-RS" sz="7200" b="1" i="0" u="none" strike="noStrike">
                <a:effectLst/>
                <a:latin typeface="inherit"/>
                <a:hlinkClick r:id="rId23" tooltip="Baklava">
                  <a:extLst>
                    <a:ext uri="{A12FA001-AC4F-418D-AE19-62706E023703}">
                      <ahyp:hlinkClr xmlns:ahyp="http://schemas.microsoft.com/office/drawing/2018/hyperlinkcolor" val="tx"/>
                    </a:ext>
                  </a:extLst>
                </a:hlinkClick>
              </a:rPr>
              <a:t>baklava</a:t>
            </a:r>
            <a:r>
              <a:rPr lang="sr-Latn-RS" sz="7200" b="1" i="0">
                <a:effectLst/>
                <a:latin typeface="-apple-system"/>
              </a:rPr>
              <a:t> and </a:t>
            </a:r>
            <a:r>
              <a:rPr lang="sr-Latn-RS" sz="7200" b="1" i="0" u="none" strike="noStrike">
                <a:effectLst/>
                <a:latin typeface="inherit"/>
                <a:hlinkClick r:id="rId24" tooltip="Tulumba">
                  <a:extLst>
                    <a:ext uri="{A12FA001-AC4F-418D-AE19-62706E023703}">
                      <ahyp:hlinkClr xmlns:ahyp="http://schemas.microsoft.com/office/drawing/2018/hyperlinkcolor" val="tx"/>
                    </a:ext>
                  </a:extLst>
                </a:hlinkClick>
              </a:rPr>
              <a:t>tulumba</a:t>
            </a:r>
            <a:r>
              <a:rPr lang="sr-Latn-RS" sz="7200" b="1" i="0">
                <a:effectLst/>
                <a:latin typeface="-apple-system"/>
              </a:rPr>
              <a:t>, etc. </a:t>
            </a:r>
            <a:r>
              <a:rPr lang="sr-Latn-RS" sz="7200" b="1" i="0" u="none" strike="noStrike">
                <a:effectLst/>
                <a:latin typeface="inherit"/>
                <a:hlinkClick r:id="rId25" tooltip="Hungarian cuisine">
                  <a:extLst>
                    <a:ext uri="{A12FA001-AC4F-418D-AE19-62706E023703}">
                      <ahyp:hlinkClr xmlns:ahyp="http://schemas.microsoft.com/office/drawing/2018/hyperlinkcolor" val="tx"/>
                    </a:ext>
                  </a:extLst>
                </a:hlinkClick>
              </a:rPr>
              <a:t>Hungarian</a:t>
            </a:r>
            <a:r>
              <a:rPr lang="sr-Latn-RS" sz="7200" b="1" i="0">
                <a:effectLst/>
                <a:latin typeface="-apple-system"/>
              </a:rPr>
              <a:t> dishes include </a:t>
            </a:r>
            <a:r>
              <a:rPr lang="sr-Latn-RS" sz="7200" b="1" i="0" u="none" strike="noStrike">
                <a:effectLst/>
                <a:latin typeface="inherit"/>
                <a:hlinkClick r:id="rId26" tooltip="Goulash">
                  <a:extLst>
                    <a:ext uri="{A12FA001-AC4F-418D-AE19-62706E023703}">
                      <ahyp:hlinkClr xmlns:ahyp="http://schemas.microsoft.com/office/drawing/2018/hyperlinkcolor" val="tx"/>
                    </a:ext>
                  </a:extLst>
                </a:hlinkClick>
              </a:rPr>
              <a:t>goulash</a:t>
            </a:r>
            <a:r>
              <a:rPr lang="sr-Latn-RS" sz="7200" b="1" i="0">
                <a:effectLst/>
                <a:latin typeface="-apple-system"/>
              </a:rPr>
              <a:t>, satarash, and djuvech, which are also very common. Last but not least, </a:t>
            </a:r>
            <a:r>
              <a:rPr lang="sr-Latn-RS" sz="7200" b="1" i="0" u="none" strike="noStrike">
                <a:effectLst/>
                <a:latin typeface="inherit"/>
                <a:hlinkClick r:id="rId27" tooltip="Croatian cuisine">
                  <a:extLst>
                    <a:ext uri="{A12FA001-AC4F-418D-AE19-62706E023703}">
                      <ahyp:hlinkClr xmlns:ahyp="http://schemas.microsoft.com/office/drawing/2018/hyperlinkcolor" val="tx"/>
                    </a:ext>
                  </a:extLst>
                </a:hlinkClick>
              </a:rPr>
              <a:t>Croatian cuisine</a:t>
            </a:r>
            <a:r>
              <a:rPr lang="sr-Latn-RS" sz="7200" b="1" i="0">
                <a:effectLst/>
                <a:latin typeface="-apple-system"/>
              </a:rPr>
              <a:t> made its mark mostly in the desserts department.</a:t>
            </a:r>
          </a:p>
          <a:p>
            <a:pPr fontAlgn="base"/>
            <a:r>
              <a:rPr lang="sr-Latn-RS" sz="7200" b="1" i="0">
                <a:effectLst/>
                <a:latin typeface="-apple-system"/>
              </a:rPr>
              <a:t>Additionally </a:t>
            </a:r>
            <a:r>
              <a:rPr lang="sr-Latn-RS" sz="7200" b="1" i="0" u="none" strike="noStrike">
                <a:effectLst/>
                <a:latin typeface="inherit"/>
                <a:hlinkClick r:id="rId28" tooltip="Crêpes">
                  <a:extLst>
                    <a:ext uri="{A12FA001-AC4F-418D-AE19-62706E023703}">
                      <ahyp:hlinkClr xmlns:ahyp="http://schemas.microsoft.com/office/drawing/2018/hyperlinkcolor" val="tx"/>
                    </a:ext>
                  </a:extLst>
                </a:hlinkClick>
              </a:rPr>
              <a:t>crêpes</a:t>
            </a:r>
            <a:r>
              <a:rPr lang="sr-Latn-RS" sz="7200" b="1" i="0">
                <a:effectLst/>
                <a:latin typeface="-apple-system"/>
              </a:rPr>
              <a:t>, </a:t>
            </a:r>
            <a:r>
              <a:rPr lang="sr-Latn-RS" sz="7200" b="1" i="0" u="none" strike="noStrike">
                <a:effectLst/>
                <a:latin typeface="inherit"/>
                <a:hlinkClick r:id="rId29" tooltip="Doughnuts">
                  <a:extLst>
                    <a:ext uri="{A12FA001-AC4F-418D-AE19-62706E023703}">
                      <ahyp:hlinkClr xmlns:ahyp="http://schemas.microsoft.com/office/drawing/2018/hyperlinkcolor" val="tx"/>
                    </a:ext>
                  </a:extLst>
                </a:hlinkClick>
              </a:rPr>
              <a:t>doughnuts</a:t>
            </a:r>
            <a:r>
              <a:rPr lang="sr-Latn-RS" sz="7200" b="1" i="0">
                <a:effectLst/>
                <a:latin typeface="-apple-system"/>
              </a:rPr>
              <a:t>, </a:t>
            </a:r>
            <a:r>
              <a:rPr lang="sr-Latn-RS" sz="7200" b="1" i="0" u="none" strike="noStrike">
                <a:effectLst/>
                <a:latin typeface="inherit"/>
                <a:hlinkClick r:id="rId30" tooltip="Jam">
                  <a:extLst>
                    <a:ext uri="{A12FA001-AC4F-418D-AE19-62706E023703}">
                      <ahyp:hlinkClr xmlns:ahyp="http://schemas.microsoft.com/office/drawing/2018/hyperlinkcolor" val="tx"/>
                    </a:ext>
                  </a:extLst>
                </a:hlinkClick>
              </a:rPr>
              <a:t>jam</a:t>
            </a:r>
            <a:r>
              <a:rPr lang="sr-Latn-RS" sz="7200" b="1" i="0">
                <a:effectLst/>
                <a:latin typeface="-apple-system"/>
              </a:rPr>
              <a:t>, myriad types of </a:t>
            </a:r>
            <a:r>
              <a:rPr lang="sr-Latn-RS" sz="7200" b="1" i="0" u="none" strike="noStrike">
                <a:effectLst/>
                <a:latin typeface="inherit"/>
                <a:hlinkClick r:id="rId31" tooltip="Biscuits">
                  <a:extLst>
                    <a:ext uri="{A12FA001-AC4F-418D-AE19-62706E023703}">
                      <ahyp:hlinkClr xmlns:ahyp="http://schemas.microsoft.com/office/drawing/2018/hyperlinkcolor" val="tx"/>
                    </a:ext>
                  </a:extLst>
                </a:hlinkClick>
              </a:rPr>
              <a:t>biscuits</a:t>
            </a:r>
            <a:r>
              <a:rPr lang="sr-Latn-RS" sz="7200" b="1" i="0">
                <a:effectLst/>
                <a:latin typeface="-apple-system"/>
              </a:rPr>
              <a:t> and </a:t>
            </a:r>
            <a:r>
              <a:rPr lang="sr-Latn-RS" sz="7200" b="1" i="0" u="none" strike="noStrike">
                <a:effectLst/>
                <a:latin typeface="inherit"/>
                <a:hlinkClick r:id="rId32" tooltip="Cakes">
                  <a:extLst>
                    <a:ext uri="{A12FA001-AC4F-418D-AE19-62706E023703}">
                      <ahyp:hlinkClr xmlns:ahyp="http://schemas.microsoft.com/office/drawing/2018/hyperlinkcolor" val="tx"/>
                    </a:ext>
                  </a:extLst>
                </a:hlinkClick>
              </a:rPr>
              <a:t>cakes</a:t>
            </a:r>
            <a:r>
              <a:rPr lang="sr-Latn-RS" sz="7200" b="1" i="0">
                <a:effectLst/>
                <a:latin typeface="-apple-system"/>
              </a:rPr>
              <a:t>, all make a contribution to the average Montenegrin's waist-line. </a:t>
            </a:r>
            <a:r>
              <a:rPr lang="sr-Latn-RS" sz="7200" b="1" i="0" u="none" strike="noStrike">
                <a:effectLst/>
                <a:latin typeface="inherit"/>
                <a:hlinkClick r:id="rId33" tooltip="Vienna">
                  <a:extLst>
                    <a:ext uri="{A12FA001-AC4F-418D-AE19-62706E023703}">
                      <ahyp:hlinkClr xmlns:ahyp="http://schemas.microsoft.com/office/drawing/2018/hyperlinkcolor" val="tx"/>
                    </a:ext>
                  </a:extLst>
                </a:hlinkClick>
              </a:rPr>
              <a:t>Vienna</a:t>
            </a:r>
            <a:r>
              <a:rPr lang="sr-Latn-RS" sz="7200" b="1" i="0">
                <a:effectLst/>
                <a:latin typeface="-apple-system"/>
              </a:rPr>
              <a:t>-style bread is the most prevalent type of bread in the shops.</a:t>
            </a:r>
          </a:p>
          <a:p>
            <a:pPr fontAlgn="base"/>
            <a:r>
              <a:rPr lang="sr-Latn-RS" sz="7200" b="1" i="0">
                <a:effectLst/>
                <a:latin typeface="-apple-system"/>
              </a:rPr>
              <a:t>Montenegrin cuisine also varies geographically; the cuisine in the coastal area differs from the one in the northern highland region. The coastal area is traditionally a representative of </a:t>
            </a:r>
            <a:r>
              <a:rPr lang="sr-Latn-RS" sz="7200" b="1" i="0" u="none" strike="noStrike">
                <a:effectLst/>
                <a:latin typeface="inherit"/>
                <a:hlinkClick r:id="rId34" tooltip="Mediterranean cuisine">
                  <a:extLst>
                    <a:ext uri="{A12FA001-AC4F-418D-AE19-62706E023703}">
                      <ahyp:hlinkClr xmlns:ahyp="http://schemas.microsoft.com/office/drawing/2018/hyperlinkcolor" val="tx"/>
                    </a:ext>
                  </a:extLst>
                </a:hlinkClick>
              </a:rPr>
              <a:t>Mediterranean cuisine</a:t>
            </a:r>
            <a:r>
              <a:rPr lang="sr-Latn-RS" sz="7200" b="1" i="0">
                <a:effectLst/>
                <a:latin typeface="-apple-system"/>
              </a:rPr>
              <a:t>, with </a:t>
            </a:r>
            <a:r>
              <a:rPr lang="sr-Latn-RS" sz="7200" b="1" i="0" u="none" strike="noStrike">
                <a:effectLst/>
                <a:latin typeface="inherit"/>
                <a:hlinkClick r:id="rId35" tooltip="Seafood">
                  <a:extLst>
                    <a:ext uri="{A12FA001-AC4F-418D-AE19-62706E023703}">
                      <ahyp:hlinkClr xmlns:ahyp="http://schemas.microsoft.com/office/drawing/2018/hyperlinkcolor" val="tx"/>
                    </a:ext>
                  </a:extLst>
                </a:hlinkClick>
              </a:rPr>
              <a:t>seafood</a:t>
            </a:r>
            <a:r>
              <a:rPr lang="sr-Latn-RS" sz="7200" b="1" i="0">
                <a:effectLst/>
                <a:latin typeface="-apple-system"/>
              </a:rPr>
              <a:t> being a common dish.</a:t>
            </a:r>
          </a:p>
          <a:p>
            <a:endParaRPr lang="sr-Latn-RS"/>
          </a:p>
        </p:txBody>
      </p:sp>
      <p:pic>
        <p:nvPicPr>
          <p:cNvPr id="4" name="Slika 4">
            <a:extLst>
              <a:ext uri="{FF2B5EF4-FFF2-40B4-BE49-F238E27FC236}">
                <a16:creationId xmlns:a16="http://schemas.microsoft.com/office/drawing/2014/main" id="{D4754CF0-446C-7E45-A2FE-25F14F9D9038}"/>
              </a:ext>
            </a:extLst>
          </p:cNvPr>
          <p:cNvPicPr>
            <a:picLocks noChangeAspect="1"/>
          </p:cNvPicPr>
          <p:nvPr/>
        </p:nvPicPr>
        <p:blipFill>
          <a:blip r:embed="rId36"/>
          <a:stretch>
            <a:fillRect/>
          </a:stretch>
        </p:blipFill>
        <p:spPr>
          <a:xfrm>
            <a:off x="9536103" y="1853755"/>
            <a:ext cx="2523761" cy="1575245"/>
          </a:xfrm>
          <a:prstGeom prst="rect">
            <a:avLst/>
          </a:prstGeom>
        </p:spPr>
      </p:pic>
      <p:pic>
        <p:nvPicPr>
          <p:cNvPr id="6" name="Slika 6">
            <a:extLst>
              <a:ext uri="{FF2B5EF4-FFF2-40B4-BE49-F238E27FC236}">
                <a16:creationId xmlns:a16="http://schemas.microsoft.com/office/drawing/2014/main" id="{16EBDE56-1673-CF49-842F-712051D325FE}"/>
              </a:ext>
            </a:extLst>
          </p:cNvPr>
          <p:cNvPicPr>
            <a:picLocks noChangeAspect="1"/>
          </p:cNvPicPr>
          <p:nvPr/>
        </p:nvPicPr>
        <p:blipFill>
          <a:blip r:embed="rId37"/>
          <a:stretch>
            <a:fillRect/>
          </a:stretch>
        </p:blipFill>
        <p:spPr>
          <a:xfrm>
            <a:off x="9668239" y="3588668"/>
            <a:ext cx="2369344" cy="1777442"/>
          </a:xfrm>
          <a:prstGeom prst="rect">
            <a:avLst/>
          </a:prstGeom>
        </p:spPr>
      </p:pic>
      <p:pic>
        <p:nvPicPr>
          <p:cNvPr id="8" name="Slika 8">
            <a:extLst>
              <a:ext uri="{FF2B5EF4-FFF2-40B4-BE49-F238E27FC236}">
                <a16:creationId xmlns:a16="http://schemas.microsoft.com/office/drawing/2014/main" id="{436FB410-965B-FD42-B42B-1B1E1F3AA364}"/>
              </a:ext>
            </a:extLst>
          </p:cNvPr>
          <p:cNvPicPr>
            <a:picLocks noChangeAspect="1"/>
          </p:cNvPicPr>
          <p:nvPr/>
        </p:nvPicPr>
        <p:blipFill>
          <a:blip r:embed="rId38"/>
          <a:stretch>
            <a:fillRect/>
          </a:stretch>
        </p:blipFill>
        <p:spPr>
          <a:xfrm>
            <a:off x="9791625" y="5655468"/>
            <a:ext cx="2400374" cy="1575245"/>
          </a:xfrm>
          <a:prstGeom prst="rect">
            <a:avLst/>
          </a:prstGeom>
        </p:spPr>
      </p:pic>
    </p:spTree>
    <p:extLst>
      <p:ext uri="{BB962C8B-B14F-4D97-AF65-F5344CB8AC3E}">
        <p14:creationId xmlns:p14="http://schemas.microsoft.com/office/powerpoint/2010/main" val="2745712435"/>
      </p:ext>
    </p:extLst>
  </p:cSld>
  <p:clrMapOvr>
    <a:masterClrMapping/>
  </p:clrMapOvr>
</p:sld>
</file>

<file path=ppt/theme/theme1.xml><?xml version="1.0" encoding="utf-8"?>
<a:theme xmlns:a="http://schemas.openxmlformats.org/drawingml/2006/main" name="Galerija">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Široki ekran</PresentationFormat>
  <Slides>7</Slides>
  <Notes>0</Notes>
  <HiddenSlides>0</HiddenSlides>
  <ScaleCrop>false</ScaleCrop>
  <HeadingPairs>
    <vt:vector size="4" baseType="variant">
      <vt:variant>
        <vt:lpstr>Tema</vt:lpstr>
      </vt:variant>
      <vt:variant>
        <vt:i4>1</vt:i4>
      </vt:variant>
      <vt:variant>
        <vt:lpstr>Naslovi slajdova</vt:lpstr>
      </vt:variant>
      <vt:variant>
        <vt:i4>7</vt:i4>
      </vt:variant>
    </vt:vector>
  </HeadingPairs>
  <TitlesOfParts>
    <vt:vector size="8" baseType="lpstr">
      <vt:lpstr>Galerija</vt:lpstr>
      <vt:lpstr>TRADITIONS and culture IN MONTENEGRO</vt:lpstr>
      <vt:lpstr>Culture of Montenegro</vt:lpstr>
      <vt:lpstr>Traditions in Montenegro</vt:lpstr>
      <vt:lpstr> Female folklore Costume</vt:lpstr>
      <vt:lpstr>Male costume</vt:lpstr>
      <vt:lpstr>Epic songs</vt:lpstr>
      <vt:lpstr>Montenegrin cuisine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TRADITIONS IN MONTENEGRO</dc:title>
  <dc:creator>38269931217</dc:creator>
  <cp:lastModifiedBy>38269931217</cp:lastModifiedBy>
  <cp:revision>13</cp:revision>
  <dcterms:created xsi:type="dcterms:W3CDTF">2020-05-05T09:23:37Z</dcterms:created>
  <dcterms:modified xsi:type="dcterms:W3CDTF">2020-05-05T11:41:01Z</dcterms:modified>
</cp:coreProperties>
</file>