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85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3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6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3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828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819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70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141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81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0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7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CC2A87-DBEA-4C28-8B7B-A73CBDCDC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6B1B94-630C-406B-B4EA-3A5DBECED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15BA65-2918-414B-8B96-5EE88276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7A168D-F381-43C7-BB19-9755B26A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91D99B-71C3-4E8F-A647-565BC7F2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2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02A68-BBDF-48A6-9FAC-9FC79171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B98BA9-5725-42DF-B38E-2BF77393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36115-21E9-4BA4-9E46-DBA31E26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B54240-040E-402F-BF64-840D6867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23299F-5AC5-4DC0-991A-6ECC1200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6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C946B-7D5F-40F6-A1FC-947FB8CF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4EC13D-D8C0-4525-83FC-76444BBD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4B8244-9DC5-4C9D-9602-21246F9D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FE1CF-1FF3-44F9-8F54-36DA0305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903478-4D89-4B72-8BCC-D9779B59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7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2559C-4A90-4305-BB53-44D70C0E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018F88-0A09-4819-8D6F-A726C0346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52407E-17BB-41F7-8D4A-2127F736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67EB9A-1041-4887-A74F-B06207C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CEF32E-7887-4EF0-9811-6C2BEF5C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AC49A7-6DED-4D8A-93F1-57C9062F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999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A685F-247B-46DD-A3CD-7E957370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8F2D75-72B1-4095-B30E-FBED92AB2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C62EF4-5B30-4909-AB0D-D530464DA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9DCA68-A0D9-4B29-9430-D8DFCD1E7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659A36-743D-46F1-A737-0631CBD9E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9F2D00-4EFC-4E48-9849-33102C7D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3D9165-E67C-4CEF-BD98-B18D9EEE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12295EE-9112-47E8-8535-939E5EE4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968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9A4FB-F437-4FE7-B1F1-8CC02D7B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82184F-5F6C-4863-B3E9-56542476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EF95DD-E139-4283-B41E-8A76ED6D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D9F78B-5BE1-43DB-B76F-F81D2A05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0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B90415-174C-4F2B-80DD-9769738E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6E3C3A-688E-4A51-92BD-139E54C4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342A18-ABB5-4143-89E0-9CC6AC73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81BF07-15F4-408B-8797-0CC76BB4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C2654F-42B3-4451-943F-A0F27FD5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571CC4-8199-47DD-AFA6-DEAF456BA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2DC0A6-9D50-476C-BF38-FD6F3E57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2B6575-D33B-4E6E-B5B7-A21BAECE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341853-55F5-49CE-8BC8-FE4E7F9B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5823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F2756-7FFF-4B0D-9C1F-DCCC00C1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B2B47EF-7630-4AB6-94B4-DF44771F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C5E000-3A92-4403-A3A2-855A7B5E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EEFF9E-8FCE-4E47-AF1B-A5257275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B5A3B8-4AB1-4AF9-A524-474867DB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7C78EC-57BF-4E5D-A37D-FBB5FE2D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60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DBA06-87C3-491C-99E2-B4FF74A6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4FF825-788B-4370-BB8F-793CD506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3DA8CB-26C5-4FD6-BD51-59F582FB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8825C3-A075-4A67-BF65-35EBB3A7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B172D8-A12C-47A2-9E02-301A730B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06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FDEFBC-B5E9-4B76-ADE3-F6383F367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B38BE4-A47C-42DA-A299-1AB384922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177A83-483A-4DA3-9175-8A0EAA55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4BFCF8-0F0F-4EE2-B77F-C28578F6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81A8F-AA1E-44D4-A4DA-4882BEF4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997520-1C41-4865-B6B2-56B1301F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EA9B5D-A34D-445B-B3C0-9FDA65B4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1138A1-DA73-4572-93D7-19BE7A01C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BA9760-D42D-421C-9BC1-F61E7EBD3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C3919-86AB-4E19-A8EB-230D8136A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kuba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732" y="5928217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Radila :</a:t>
            </a:r>
          </a:p>
          <a:p>
            <a:r>
              <a:rPr lang="sr-Latn-ME" dirty="0"/>
              <a:t>Ivona matković</a:t>
            </a:r>
          </a:p>
        </p:txBody>
      </p:sp>
    </p:spTree>
    <p:extLst>
      <p:ext uri="{BB962C8B-B14F-4D97-AF65-F5344CB8AC3E}">
        <p14:creationId xmlns:p14="http://schemas.microsoft.com/office/powerpoint/2010/main" val="264686498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923" y="276051"/>
            <a:ext cx="111876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>
                <a:solidFill>
                  <a:srgbClr val="333333"/>
                </a:solidFill>
                <a:latin typeface="Roboto"/>
              </a:rPr>
              <a:t>Na Kubi postoji više od 250 muzeja.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49" y="1878625"/>
            <a:ext cx="6697759" cy="44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2274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258" y="107239"/>
            <a:ext cx="100731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333333"/>
                </a:solidFill>
                <a:latin typeface="Roboto"/>
              </a:rPr>
              <a:t>Bejzbol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je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vrlo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popular sport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Kubi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baš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kao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i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boks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9" y="1955407"/>
            <a:ext cx="5701517" cy="379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54" y="1955406"/>
            <a:ext cx="5820586" cy="379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503188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077" y="0"/>
            <a:ext cx="10325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333333"/>
                </a:solidFill>
                <a:latin typeface="Roboto"/>
              </a:rPr>
              <a:t>Kuba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je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poznata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po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cigarama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za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koje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se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smatra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da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su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najbolje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svijetu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Sve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premium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cigarete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sr-Latn-ME" sz="4800" dirty="0">
                <a:solidFill>
                  <a:srgbClr val="333333"/>
                </a:solidFill>
                <a:latin typeface="Roboto"/>
              </a:rPr>
              <a:t>pravi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ista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sr-Latn-ME" sz="4800" dirty="0">
                <a:solidFill>
                  <a:srgbClr val="333333"/>
                </a:solidFill>
                <a:latin typeface="Roboto"/>
              </a:rPr>
              <a:t>firma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2259294"/>
            <a:ext cx="7088614" cy="45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4533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992" y="0"/>
            <a:ext cx="10365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Roboto"/>
              </a:rPr>
              <a:t>Na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Kubi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postoji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oko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7000 </a:t>
            </a:r>
            <a:r>
              <a:rPr lang="sr-Latn-ME" sz="4000" dirty="0">
                <a:solidFill>
                  <a:srgbClr val="333333"/>
                </a:solidFill>
                <a:latin typeface="Roboto"/>
              </a:rPr>
              <a:t>rijetkih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vrsta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biljaka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33" y="1300414"/>
            <a:ext cx="6504256" cy="48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718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603" y="0"/>
            <a:ext cx="10761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333333"/>
                </a:solidFill>
                <a:latin typeface="Roboto"/>
              </a:rPr>
              <a:t>Na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Kubi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ima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30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vrsta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ptica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, od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kojih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je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njih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12 </a:t>
            </a:r>
            <a:r>
              <a:rPr lang="sr-Latn-ME" sz="4800" dirty="0">
                <a:solidFill>
                  <a:srgbClr val="333333"/>
                </a:solidFill>
                <a:latin typeface="Roboto"/>
              </a:rPr>
              <a:t>rijetkih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Najzanimljivija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ptica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je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tzv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.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bumbarski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kolibrić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najmanja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ptica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svijetu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koja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u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prosjeku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velika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tek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5 cm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73" y="3092751"/>
            <a:ext cx="6581043" cy="35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99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9312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61" y="0"/>
            <a:ext cx="112400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</a:rPr>
              <a:t>Kuba</a:t>
            </a:r>
            <a:r>
              <a:rPr lang="en-US" sz="4000" dirty="0">
                <a:latin typeface="Arial" panose="020B0604020202020204" pitchFamily="34" charset="0"/>
              </a:rPr>
              <a:t> je </a:t>
            </a:r>
            <a:r>
              <a:rPr lang="en-US" sz="4000" dirty="0" err="1">
                <a:latin typeface="Arial" panose="020B0604020202020204" pitchFamily="34" charset="0"/>
              </a:rPr>
              <a:t>država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sr-Latn-ME" sz="4000" dirty="0">
                <a:latin typeface="Arial" panose="020B0604020202020204" pitchFamily="34" charset="0"/>
              </a:rPr>
              <a:t>ostrvo </a:t>
            </a:r>
            <a:r>
              <a:rPr lang="en-US" sz="4000" dirty="0" err="1">
                <a:latin typeface="Arial" panose="020B0604020202020204" pitchFamily="34" charset="0"/>
              </a:rPr>
              <a:t>koja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sr-Latn-ME" sz="4000" dirty="0">
                <a:latin typeface="Arial" panose="020B0604020202020204" pitchFamily="34" charset="0"/>
              </a:rPr>
              <a:t> je </a:t>
            </a:r>
            <a:r>
              <a:rPr lang="en-US" sz="4000" dirty="0" err="1">
                <a:latin typeface="Arial" panose="020B0604020202020204" pitchFamily="34" charset="0"/>
              </a:rPr>
              <a:t>okružena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Meksičkim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zal</a:t>
            </a:r>
            <a:r>
              <a:rPr lang="sr-Latn-ME" sz="4000" dirty="0">
                <a:latin typeface="Arial" panose="020B0604020202020204" pitchFamily="34" charset="0"/>
              </a:rPr>
              <a:t>i</a:t>
            </a:r>
            <a:r>
              <a:rPr lang="en-US" sz="4000" dirty="0" err="1">
                <a:latin typeface="Arial" panose="020B0604020202020204" pitchFamily="34" charset="0"/>
              </a:rPr>
              <a:t>vom</a:t>
            </a:r>
            <a:r>
              <a:rPr lang="en-US" sz="4000" dirty="0">
                <a:latin typeface="Arial" panose="020B0604020202020204" pitchFamily="34" charset="0"/>
              </a:rPr>
              <a:t>, Kari</a:t>
            </a:r>
            <a:r>
              <a:rPr lang="sr-Latn-ME" sz="4000" dirty="0">
                <a:latin typeface="Arial" panose="020B0604020202020204" pitchFamily="34" charset="0"/>
              </a:rPr>
              <a:t>p</a:t>
            </a:r>
            <a:r>
              <a:rPr lang="en-US" sz="4000" dirty="0">
                <a:latin typeface="Arial" panose="020B0604020202020204" pitchFamily="34" charset="0"/>
              </a:rPr>
              <a:t>skim </a:t>
            </a:r>
            <a:r>
              <a:rPr lang="en-US" sz="4000" dirty="0" err="1">
                <a:latin typeface="Arial" panose="020B0604020202020204" pitchFamily="34" charset="0"/>
              </a:rPr>
              <a:t>morem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Atlanskim</a:t>
            </a:r>
            <a:r>
              <a:rPr lang="en-US" sz="4000" dirty="0">
                <a:latin typeface="Arial" panose="020B0604020202020204" pitchFamily="34" charset="0"/>
              </a:rPr>
              <a:t> o</a:t>
            </a:r>
            <a:r>
              <a:rPr lang="sr-Latn-ME" sz="4000" dirty="0">
                <a:latin typeface="Arial" panose="020B0604020202020204" pitchFamily="34" charset="0"/>
              </a:rPr>
              <a:t>k</a:t>
            </a:r>
            <a:r>
              <a:rPr lang="en-US" sz="4000" dirty="0" err="1">
                <a:latin typeface="Arial" panose="020B0604020202020204" pitchFamily="34" charset="0"/>
              </a:rPr>
              <a:t>eanom</a:t>
            </a:r>
            <a:r>
              <a:rPr lang="en-US" sz="4000" dirty="0"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Okružena</a:t>
            </a:r>
            <a:r>
              <a:rPr lang="en-US" sz="4000" dirty="0">
                <a:latin typeface="Arial" panose="020B0604020202020204" pitchFamily="34" charset="0"/>
              </a:rPr>
              <a:t> je </a:t>
            </a:r>
            <a:r>
              <a:rPr lang="en-US" sz="4000" dirty="0" err="1">
                <a:latin typeface="Arial" panose="020B0604020202020204" pitchFamily="34" charset="0"/>
              </a:rPr>
              <a:t>sa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Sjedinjenim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Američkim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Državama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u="sng" dirty="0" err="1">
                <a:latin typeface="Arial" panose="020B0604020202020204" pitchFamily="34" charset="0"/>
              </a:rPr>
              <a:t>Bahamima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na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sjeveru</a:t>
            </a:r>
            <a:r>
              <a:rPr lang="en-US" sz="4000" dirty="0">
                <a:latin typeface="Arial" panose="020B0604020202020204" pitchFamily="34" charset="0"/>
              </a:rPr>
              <a:t>, </a:t>
            </a:r>
            <a:r>
              <a:rPr lang="en-US" sz="4000" dirty="0" err="1">
                <a:latin typeface="Arial" panose="020B0604020202020204" pitchFamily="34" charset="0"/>
              </a:rPr>
              <a:t>Meksikom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na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zapadu</a:t>
            </a:r>
            <a:r>
              <a:rPr lang="en-US" sz="4000" dirty="0">
                <a:latin typeface="Arial" panose="020B0604020202020204" pitchFamily="34" charset="0"/>
              </a:rPr>
              <a:t>, </a:t>
            </a:r>
            <a:r>
              <a:rPr lang="en-US" sz="4000" dirty="0" err="1">
                <a:latin typeface="Arial" panose="020B0604020202020204" pitchFamily="34" charset="0"/>
              </a:rPr>
              <a:t>Kajmanskim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sr-Latn-ME" sz="4000" dirty="0">
                <a:latin typeface="Arial" panose="020B0604020202020204" pitchFamily="34" charset="0"/>
              </a:rPr>
              <a:t>ostrvima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Jamajkom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na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jugu</a:t>
            </a:r>
            <a:r>
              <a:rPr lang="sr-Latn-ME" sz="4000" dirty="0">
                <a:latin typeface="Arial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04" y="3846940"/>
            <a:ext cx="5176911" cy="301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15" y="4219209"/>
            <a:ext cx="5277582" cy="263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25070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02431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144" y="295422"/>
            <a:ext cx="1166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Ropstvo</a:t>
            </a:r>
            <a:r>
              <a:rPr lang="en-US" sz="4000" dirty="0">
                <a:latin typeface="Arial" panose="020B0604020202020204" pitchFamily="34" charset="0"/>
              </a:rPr>
              <a:t> je </a:t>
            </a:r>
            <a:r>
              <a:rPr lang="en-US" sz="4000" dirty="0" err="1">
                <a:latin typeface="Arial" panose="020B0604020202020204" pitchFamily="34" charset="0"/>
              </a:rPr>
              <a:t>ukinuto</a:t>
            </a:r>
            <a:r>
              <a:rPr lang="en-US" sz="4000" dirty="0">
                <a:latin typeface="Arial" panose="020B0604020202020204" pitchFamily="34" charset="0"/>
              </a:rPr>
              <a:t> 1886. </a:t>
            </a:r>
            <a:r>
              <a:rPr lang="en-US" sz="4000" dirty="0" err="1">
                <a:latin typeface="Arial" panose="020B0604020202020204" pitchFamily="34" charset="0"/>
              </a:rPr>
              <a:t>godine</a:t>
            </a:r>
            <a:r>
              <a:rPr lang="en-US" sz="4000" dirty="0">
                <a:latin typeface="Arial" panose="020B0604020202020204" pitchFamily="34" charset="0"/>
              </a:rPr>
              <a:t>. </a:t>
            </a:r>
            <a:r>
              <a:rPr lang="en-US" sz="4000" dirty="0" err="1">
                <a:latin typeface="Arial" panose="020B0604020202020204" pitchFamily="34" charset="0"/>
              </a:rPr>
              <a:t>Godine</a:t>
            </a:r>
            <a:r>
              <a:rPr lang="en-US" sz="4000" dirty="0">
                <a:latin typeface="Arial" panose="020B0604020202020204" pitchFamily="34" charset="0"/>
              </a:rPr>
              <a:t> 1959. </a:t>
            </a:r>
            <a:r>
              <a:rPr lang="en-US" sz="4000" dirty="0" err="1">
                <a:latin typeface="Arial" panose="020B0604020202020204" pitchFamily="34" charset="0"/>
              </a:rPr>
              <a:t>Kuba</a:t>
            </a:r>
            <a:r>
              <a:rPr lang="en-US" sz="4000" dirty="0">
                <a:latin typeface="Arial" panose="020B0604020202020204" pitchFamily="34" charset="0"/>
              </a:rPr>
              <a:t> je </a:t>
            </a:r>
            <a:r>
              <a:rPr lang="en-US" sz="4000" dirty="0" err="1">
                <a:latin typeface="Arial" panose="020B0604020202020204" pitchFamily="34" charset="0"/>
              </a:rPr>
              <a:t>postala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prva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marksistička</a:t>
            </a:r>
            <a:r>
              <a:rPr lang="en-US" sz="4000" dirty="0">
                <a:latin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</a:rPr>
              <a:t>država</a:t>
            </a:r>
            <a:r>
              <a:rPr lang="en-US" sz="4000" dirty="0">
                <a:latin typeface="Arial" panose="020B0604020202020204" pitchFamily="34" charset="0"/>
              </a:rPr>
              <a:t> u </a:t>
            </a:r>
            <a:r>
              <a:rPr lang="en-US" sz="4000" dirty="0" err="1">
                <a:latin typeface="Arial" panose="020B0604020202020204" pitchFamily="34" charset="0"/>
              </a:rPr>
              <a:t>Latinskoj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Americi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897747" y="6086007"/>
            <a:ext cx="873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222222"/>
                </a:solidFill>
                <a:latin typeface="Arial" panose="020B0604020202020204" pitchFamily="34" charset="0"/>
              </a:rPr>
              <a:t>Marksizam</a:t>
            </a:r>
            <a:r>
              <a:rPr lang="pl-PL" sz="3600" dirty="0">
                <a:solidFill>
                  <a:srgbClr val="222222"/>
                </a:solidFill>
                <a:latin typeface="Arial" panose="020B0604020202020204" pitchFamily="34" charset="0"/>
              </a:rPr>
              <a:t> je teorija i politička djelatnost.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350" y="2398242"/>
            <a:ext cx="5295533" cy="352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31" t="9081" r="9934" b="456"/>
          <a:stretch/>
        </p:blipFill>
        <p:spPr>
          <a:xfrm>
            <a:off x="189649" y="2481844"/>
            <a:ext cx="5964701" cy="344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291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04" y="309489"/>
            <a:ext cx="116527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Ernesto Guevara </a:t>
            </a:r>
            <a:r>
              <a:rPr lang="en-US" sz="2800" dirty="0">
                <a:latin typeface="Arial" panose="020B0604020202020204" pitchFamily="34" charset="0"/>
              </a:rPr>
              <a:t>bio je </a:t>
            </a:r>
            <a:r>
              <a:rPr lang="en-US" sz="2800" dirty="0" err="1">
                <a:latin typeface="Arial" panose="020B0604020202020204" pitchFamily="34" charset="0"/>
              </a:rPr>
              <a:t>argentinsko-kubanski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marksistički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revolucionar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političar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</a:rPr>
              <a:t>Guevara je </a:t>
            </a:r>
            <a:r>
              <a:rPr lang="en-US" sz="2800" dirty="0" err="1">
                <a:latin typeface="Arial" panose="020B0604020202020204" pitchFamily="34" charset="0"/>
              </a:rPr>
              <a:t>rođen</a:t>
            </a:r>
            <a:r>
              <a:rPr lang="en-US" sz="2800" dirty="0">
                <a:latin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</a:rPr>
              <a:t>argentinskoj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građanskoj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sr-Latn-ME" sz="2800" dirty="0">
                <a:latin typeface="Arial" panose="020B0604020202020204" pitchFamily="34" charset="0"/>
              </a:rPr>
              <a:t>porodici</a:t>
            </a:r>
            <a:r>
              <a:rPr lang="en-US" sz="2800" dirty="0">
                <a:latin typeface="Arial" panose="020B0604020202020204" pitchFamily="34" charset="0"/>
              </a:rPr>
              <a:t>, </a:t>
            </a:r>
            <a:r>
              <a:rPr lang="en-US" sz="2800" dirty="0" err="1">
                <a:latin typeface="Arial" panose="020B0604020202020204" pitchFamily="34" charset="0"/>
              </a:rPr>
              <a:t>šp</a:t>
            </a:r>
            <a:r>
              <a:rPr lang="sr-Latn-ME" sz="2800" dirty="0">
                <a:latin typeface="Arial" panose="020B0604020202020204" pitchFamily="34" charset="0"/>
              </a:rPr>
              <a:t>a</a:t>
            </a:r>
            <a:r>
              <a:rPr lang="en-US" sz="2800" dirty="0" err="1">
                <a:latin typeface="Arial" panose="020B0604020202020204" pitchFamily="34" charset="0"/>
              </a:rPr>
              <a:t>skih</a:t>
            </a:r>
            <a:r>
              <a:rPr lang="en-US" sz="2800" dirty="0">
                <a:latin typeface="Arial" panose="020B0604020202020204" pitchFamily="34" charset="0"/>
              </a:rPr>
              <a:t>, </a:t>
            </a:r>
            <a:r>
              <a:rPr lang="en-US" sz="2800" dirty="0" err="1">
                <a:latin typeface="Arial" panose="020B0604020202020204" pitchFamily="34" charset="0"/>
              </a:rPr>
              <a:t>baskijskih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irskih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potomaka.Prezime</a:t>
            </a:r>
            <a:r>
              <a:rPr lang="en-US" sz="2800" dirty="0">
                <a:latin typeface="Arial" panose="020B0604020202020204" pitchFamily="34" charset="0"/>
              </a:rPr>
              <a:t> Guevara je </a:t>
            </a:r>
            <a:r>
              <a:rPr lang="en-US" sz="2800" dirty="0" err="1">
                <a:latin typeface="Arial" panose="020B0604020202020204" pitchFamily="34" charset="0"/>
              </a:rPr>
              <a:t>baskijsko</a:t>
            </a:r>
            <a:r>
              <a:rPr lang="en-US" sz="2800" dirty="0">
                <a:latin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</a:rPr>
              <a:t>Završivši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studij</a:t>
            </a:r>
            <a:r>
              <a:rPr lang="sr-Latn-ME" sz="2800" dirty="0">
                <a:latin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</a:rPr>
              <a:t> medicine </a:t>
            </a:r>
            <a:r>
              <a:rPr lang="en-US" sz="2800" dirty="0" err="1">
                <a:latin typeface="Arial" panose="020B0604020202020204" pitchFamily="34" charset="0"/>
              </a:rPr>
              <a:t>putovao</a:t>
            </a:r>
            <a:r>
              <a:rPr lang="en-US" sz="2800" dirty="0">
                <a:latin typeface="Arial" panose="020B0604020202020204" pitchFamily="34" charset="0"/>
              </a:rPr>
              <a:t> je </a:t>
            </a:r>
            <a:r>
              <a:rPr lang="en-US" sz="2800" dirty="0" err="1">
                <a:latin typeface="Arial" panose="020B0604020202020204" pitchFamily="34" charset="0"/>
              </a:rPr>
              <a:t>Južnom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Amerikom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pri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čemu</a:t>
            </a:r>
            <a:r>
              <a:rPr lang="en-US" sz="2800" dirty="0">
                <a:latin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</a:rPr>
              <a:t>uvjerio</a:t>
            </a:r>
            <a:r>
              <a:rPr lang="en-US" sz="2800" dirty="0">
                <a:latin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</a:rPr>
              <a:t>bijedu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radnika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Indijanaca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kriveći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za</a:t>
            </a:r>
            <a:r>
              <a:rPr lang="en-US" sz="2800" dirty="0">
                <a:latin typeface="Arial" panose="020B0604020202020204" pitchFamily="34" charset="0"/>
              </a:rPr>
              <a:t> to </a:t>
            </a:r>
            <a:r>
              <a:rPr lang="en-US" sz="2800" dirty="0" err="1">
                <a:latin typeface="Arial" panose="020B0604020202020204" pitchFamily="34" charset="0"/>
              </a:rPr>
              <a:t>sjevernoameričke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kapitaliste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autoritarne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režime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koje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oni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podupirali</a:t>
            </a:r>
            <a:r>
              <a:rPr lang="en-US" sz="2800" dirty="0">
                <a:latin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</a:rPr>
              <a:t>Okrenuvši</a:t>
            </a:r>
            <a:r>
              <a:rPr lang="en-US" sz="2800" dirty="0">
                <a:latin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</a:rPr>
              <a:t>žestokom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marksizmu</a:t>
            </a:r>
            <a:r>
              <a:rPr lang="en-US" sz="2800" dirty="0">
                <a:latin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</a:rPr>
              <a:t>pridružio</a:t>
            </a:r>
            <a:r>
              <a:rPr lang="en-US" sz="2800" dirty="0">
                <a:latin typeface="Arial" panose="020B0604020202020204" pitchFamily="34" charset="0"/>
              </a:rPr>
              <a:t> se </a:t>
            </a:r>
            <a:r>
              <a:rPr lang="en-US" sz="2800" dirty="0" err="1">
                <a:latin typeface="Arial" panose="020B0604020202020204" pitchFamily="34" charset="0"/>
              </a:rPr>
              <a:t>Pokretu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koji</a:t>
            </a:r>
            <a:r>
              <a:rPr lang="en-US" sz="2800" dirty="0">
                <a:latin typeface="Arial" panose="020B0604020202020204" pitchFamily="34" charset="0"/>
              </a:rPr>
              <a:t> je pod </a:t>
            </a:r>
            <a:r>
              <a:rPr lang="en-US" sz="2800" dirty="0" err="1">
                <a:latin typeface="Arial" panose="020B0604020202020204" pitchFamily="34" charset="0"/>
              </a:rPr>
              <a:t>vo</a:t>
            </a:r>
            <a:r>
              <a:rPr lang="sr-Latn-ME" sz="2800" dirty="0">
                <a:latin typeface="Arial" panose="020B0604020202020204" pitchFamily="34" charset="0"/>
              </a:rPr>
              <a:t>đ</a:t>
            </a:r>
            <a:r>
              <a:rPr lang="en-US" sz="2800" dirty="0" err="1">
                <a:latin typeface="Arial" panose="020B0604020202020204" pitchFamily="34" charset="0"/>
              </a:rPr>
              <a:t>stvom</a:t>
            </a:r>
            <a:r>
              <a:rPr lang="en-US" sz="2800" dirty="0">
                <a:latin typeface="Arial" panose="020B0604020202020204" pitchFamily="34" charset="0"/>
              </a:rPr>
              <a:t> Fidela Castra </a:t>
            </a:r>
            <a:r>
              <a:rPr lang="en-US" sz="2800" dirty="0" err="1">
                <a:latin typeface="Arial" panose="020B0604020202020204" pitchFamily="34" charset="0"/>
              </a:rPr>
              <a:t>namjeravao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izvrišiti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revoluciju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Kubi</a:t>
            </a:r>
            <a:r>
              <a:rPr lang="en-US" sz="2800" dirty="0">
                <a:latin typeface="Arial" panose="020B0604020202020204" pitchFamily="34" charset="0"/>
              </a:rPr>
              <a:t>. </a:t>
            </a:r>
            <a:r>
              <a:rPr lang="sr-Latn-ME" sz="2800" dirty="0">
                <a:latin typeface="Arial" panose="020B0604020202020204" pitchFamily="34" charset="0"/>
              </a:rPr>
              <a:t>A  </a:t>
            </a:r>
            <a:r>
              <a:rPr lang="en-US" sz="2800" dirty="0">
                <a:latin typeface="Arial" panose="020B0604020202020204" pitchFamily="34" charset="0"/>
              </a:rPr>
              <a:t>1956. </a:t>
            </a:r>
            <a:r>
              <a:rPr lang="en-US" sz="2800" dirty="0" err="1">
                <a:latin typeface="Arial" panose="020B0604020202020204" pitchFamily="34" charset="0"/>
              </a:rPr>
              <a:t>godine</a:t>
            </a:r>
            <a:r>
              <a:rPr lang="en-US" sz="2800" dirty="0">
                <a:latin typeface="Arial" panose="020B0604020202020204" pitchFamily="34" charset="0"/>
              </a:rPr>
              <a:t> se s </a:t>
            </a:r>
            <a:r>
              <a:rPr lang="en-US" sz="2800" dirty="0" err="1">
                <a:latin typeface="Arial" panose="020B0604020202020204" pitchFamily="34" charset="0"/>
              </a:rPr>
              <a:t>ostalima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iskrcao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</a:rPr>
              <a:t> o</a:t>
            </a:r>
            <a:r>
              <a:rPr lang="sr-Latn-ME" sz="2800" dirty="0">
                <a:latin typeface="Arial" panose="020B0604020202020204" pitchFamily="34" charset="0"/>
              </a:rPr>
              <a:t>strvo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sljedeće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dvije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godine</a:t>
            </a:r>
            <a:r>
              <a:rPr lang="en-US" sz="2800" dirty="0">
                <a:latin typeface="Arial" panose="020B0604020202020204" pitchFamily="34" charset="0"/>
              </a:rPr>
              <a:t> - s </a:t>
            </a:r>
            <a:r>
              <a:rPr lang="en-US" sz="2800" dirty="0" err="1">
                <a:latin typeface="Arial" panose="020B0604020202020204" pitchFamily="34" charset="0"/>
              </a:rPr>
              <a:t>najvišim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činom</a:t>
            </a:r>
            <a:r>
              <a:rPr lang="en-US" sz="2800" dirty="0">
                <a:latin typeface="Arial" panose="020B0604020202020204" pitchFamily="34" charset="0"/>
              </a:rPr>
              <a:t>, </a:t>
            </a:r>
            <a:r>
              <a:rPr lang="en-US" sz="2800" i="1" dirty="0" err="1">
                <a:latin typeface="Arial" panose="020B0604020202020204" pitchFamily="34" charset="0"/>
              </a:rPr>
              <a:t>comandante</a:t>
            </a:r>
            <a:r>
              <a:rPr lang="en-US" sz="2800" dirty="0">
                <a:latin typeface="Arial" panose="020B0604020202020204" pitchFamily="34" charset="0"/>
              </a:rPr>
              <a:t> - </a:t>
            </a:r>
            <a:r>
              <a:rPr lang="en-US" sz="2800" dirty="0" err="1">
                <a:latin typeface="Arial" panose="020B0604020202020204" pitchFamily="34" charset="0"/>
              </a:rPr>
              <a:t>proveo</a:t>
            </a:r>
            <a:r>
              <a:rPr lang="en-US" sz="2800" dirty="0">
                <a:latin typeface="Arial" panose="020B0604020202020204" pitchFamily="34" charset="0"/>
              </a:rPr>
              <a:t> u </a:t>
            </a:r>
            <a:r>
              <a:rPr lang="en-US" sz="2800" dirty="0" err="1">
                <a:latin typeface="Arial" panose="020B0604020202020204" pitchFamily="34" charset="0"/>
              </a:rPr>
              <a:t>gerilskom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ratovanju</a:t>
            </a:r>
            <a:r>
              <a:rPr lang="en-US" sz="2800" dirty="0">
                <a:latin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</a:rPr>
              <a:t>Nakon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pobjede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revolucionara</a:t>
            </a:r>
            <a:r>
              <a:rPr lang="en-US" sz="2800" dirty="0">
                <a:latin typeface="Arial" panose="020B0604020202020204" pitchFamily="34" charset="0"/>
              </a:rPr>
              <a:t> 1959. </a:t>
            </a:r>
            <a:r>
              <a:rPr lang="en-US" sz="2800" dirty="0" err="1">
                <a:latin typeface="Arial" panose="020B0604020202020204" pitchFamily="34" charset="0"/>
              </a:rPr>
              <a:t>godine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obavljao</a:t>
            </a:r>
            <a:r>
              <a:rPr lang="en-US" sz="2800" dirty="0">
                <a:latin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</a:rPr>
              <a:t>državničke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funkcije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vezane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uz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gospodarstvo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 bio </a:t>
            </a:r>
            <a:r>
              <a:rPr lang="en-US" sz="2800" dirty="0" err="1">
                <a:latin typeface="Arial" panose="020B0604020202020204" pitchFamily="34" charset="0"/>
              </a:rPr>
              <a:t>jedan</a:t>
            </a:r>
            <a:r>
              <a:rPr lang="en-US" sz="2800" dirty="0">
                <a:latin typeface="Arial" panose="020B0604020202020204" pitchFamily="34" charset="0"/>
              </a:rPr>
              <a:t> od </a:t>
            </a:r>
            <a:r>
              <a:rPr lang="en-US" sz="2800" dirty="0" err="1">
                <a:latin typeface="Arial" panose="020B0604020202020204" pitchFamily="34" charset="0"/>
              </a:rPr>
              <a:t>najut</a:t>
            </a:r>
            <a:r>
              <a:rPr lang="sr-Latn-ME" sz="2800" dirty="0">
                <a:latin typeface="Arial" panose="020B0604020202020204" pitchFamily="34" charset="0"/>
              </a:rPr>
              <a:t>i</a:t>
            </a:r>
            <a:r>
              <a:rPr lang="en-US" sz="2800" dirty="0" err="1">
                <a:latin typeface="Arial" panose="020B0604020202020204" pitchFamily="34" charset="0"/>
              </a:rPr>
              <a:t>cajnijih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najpoznatijih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ljudi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Kubi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70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212" y="225083"/>
            <a:ext cx="109305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333333"/>
                </a:solidFill>
                <a:latin typeface="Roboto"/>
              </a:rPr>
              <a:t>Kuba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je 17.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najveć</a:t>
            </a:r>
            <a:r>
              <a:rPr lang="sr-Latn-ME" sz="4400" dirty="0">
                <a:solidFill>
                  <a:srgbClr val="333333"/>
                </a:solidFill>
                <a:latin typeface="Roboto"/>
              </a:rPr>
              <a:t>e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sr-Latn-ME" sz="4400" dirty="0">
                <a:solidFill>
                  <a:srgbClr val="333333"/>
                </a:solidFill>
                <a:latin typeface="Roboto"/>
              </a:rPr>
              <a:t>ostrvo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svijetu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i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ima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11,3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milij</a:t>
            </a:r>
            <a:r>
              <a:rPr lang="sr-Latn-ME" sz="4400" dirty="0">
                <a:solidFill>
                  <a:srgbClr val="333333"/>
                </a:solidFill>
                <a:latin typeface="Roboto"/>
              </a:rPr>
              <a:t>o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stanovnika</a:t>
            </a:r>
            <a:r>
              <a:rPr lang="sr-Latn-ME" sz="4400" dirty="0">
                <a:solidFill>
                  <a:srgbClr val="333333"/>
                </a:solidFill>
                <a:latin typeface="Roboto"/>
              </a:rPr>
              <a:t> i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najnaseljenija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karipska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država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02" y="2495846"/>
            <a:ext cx="5946383" cy="3957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382670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973" y="151620"/>
            <a:ext cx="103819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33333"/>
                </a:solidFill>
                <a:latin typeface="Roboto"/>
              </a:rPr>
              <a:t>Od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Kolumbovog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otkrića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1492.,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Kuba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je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bila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pod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Špa</a:t>
            </a:r>
            <a:r>
              <a:rPr lang="sr-Latn-ME" sz="5400" dirty="0">
                <a:solidFill>
                  <a:srgbClr val="333333"/>
                </a:solidFill>
                <a:latin typeface="Roboto"/>
              </a:rPr>
              <a:t>nijom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do 1898.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godine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1" y="3023907"/>
            <a:ext cx="6000676" cy="33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197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213" y="5987534"/>
            <a:ext cx="1054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333333"/>
                </a:solidFill>
                <a:latin typeface="Roboto"/>
              </a:rPr>
              <a:t>Kuba je prva komunistička zemlja na Zapadnoj hemisferi.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6" y="126623"/>
            <a:ext cx="6800776" cy="4525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602560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144</Words>
  <Application>Microsoft Office PowerPoint</Application>
  <PresentationFormat>Custom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Badge</vt:lpstr>
      <vt:lpstr>Office Theme</vt:lpstr>
      <vt:lpstr>1_Office Theme</vt:lpstr>
      <vt:lpstr>kuba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kuba</dc:title>
  <dc:creator>Matkovic</dc:creator>
  <cp:lastModifiedBy>Korisnik</cp:lastModifiedBy>
  <cp:revision>24</cp:revision>
  <dcterms:created xsi:type="dcterms:W3CDTF">2020-01-08T18:43:22Z</dcterms:created>
  <dcterms:modified xsi:type="dcterms:W3CDTF">2020-04-22T08:59:02Z</dcterms:modified>
</cp:coreProperties>
</file>