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4" r:id="rId7"/>
    <p:sldId id="262" r:id="rId8"/>
    <p:sldId id="265" r:id="rId9"/>
    <p:sldId id="266" r:id="rId10"/>
    <p:sldId id="267" r:id="rId11"/>
    <p:sldId id="268" r:id="rId12"/>
    <p:sldId id="269" r:id="rId13"/>
    <p:sldId id="270" r:id="rId14"/>
    <p:sldId id="271" r:id="rId15"/>
    <p:sldId id="27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C93755-26D0-4254-B05B-BCC639A803E0}" type="datetimeFigureOut">
              <a:rPr lang="en-US" smtClean="0"/>
              <a:pPr/>
              <a:t>5/10/2020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BA3ECF-EAC3-435C-99E1-2F02D9A474F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C93755-26D0-4254-B05B-BCC639A803E0}" type="datetimeFigureOut">
              <a:rPr lang="en-US" smtClean="0"/>
              <a:pPr/>
              <a:t>5/10/2020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BA3ECF-EAC3-435C-99E1-2F02D9A474F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C93755-26D0-4254-B05B-BCC639A803E0}" type="datetimeFigureOut">
              <a:rPr lang="en-US" smtClean="0"/>
              <a:pPr/>
              <a:t>5/10/2020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BA3ECF-EAC3-435C-99E1-2F02D9A474F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C93755-26D0-4254-B05B-BCC639A803E0}" type="datetimeFigureOut">
              <a:rPr lang="en-US" smtClean="0"/>
              <a:pPr/>
              <a:t>5/10/2020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BA3ECF-EAC3-435C-99E1-2F02D9A474F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C93755-26D0-4254-B05B-BCC639A803E0}" type="datetimeFigureOut">
              <a:rPr lang="en-US" smtClean="0"/>
              <a:pPr/>
              <a:t>5/10/2020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BA3ECF-EAC3-435C-99E1-2F02D9A474F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C93755-26D0-4254-B05B-BCC639A803E0}" type="datetimeFigureOut">
              <a:rPr lang="en-US" smtClean="0"/>
              <a:pPr/>
              <a:t>5/10/2020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BA3ECF-EAC3-435C-99E1-2F02D9A474F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C93755-26D0-4254-B05B-BCC639A803E0}" type="datetimeFigureOut">
              <a:rPr lang="en-US" smtClean="0"/>
              <a:pPr/>
              <a:t>5/10/2020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BA3ECF-EAC3-435C-99E1-2F02D9A474F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C93755-26D0-4254-B05B-BCC639A803E0}" type="datetimeFigureOut">
              <a:rPr lang="en-US" smtClean="0"/>
              <a:pPr/>
              <a:t>5/10/2020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BA3ECF-EAC3-435C-99E1-2F02D9A474F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C93755-26D0-4254-B05B-BCC639A803E0}" type="datetimeFigureOut">
              <a:rPr lang="en-US" smtClean="0"/>
              <a:pPr/>
              <a:t>5/10/2020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BA3ECF-EAC3-435C-99E1-2F02D9A474F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C93755-26D0-4254-B05B-BCC639A803E0}" type="datetimeFigureOut">
              <a:rPr lang="en-US" smtClean="0"/>
              <a:pPr/>
              <a:t>5/10/2020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BA3ECF-EAC3-435C-99E1-2F02D9A474F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C93755-26D0-4254-B05B-BCC639A803E0}" type="datetimeFigureOut">
              <a:rPr lang="en-US" smtClean="0"/>
              <a:pPr/>
              <a:t>5/10/2020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BA3ECF-EAC3-435C-99E1-2F02D9A474F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93755-26D0-4254-B05B-BCC639A803E0}" type="datetimeFigureOut">
              <a:rPr lang="en-US" smtClean="0"/>
              <a:pPr/>
              <a:t>5/10/2020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BA3ECF-EAC3-435C-99E1-2F02D9A474F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1600200"/>
            <a:ext cx="7848600" cy="2819400"/>
          </a:xfrm>
        </p:spPr>
        <p:txBody>
          <a:bodyPr>
            <a:noAutofit/>
          </a:bodyPr>
          <a:lstStyle/>
          <a:p>
            <a:r>
              <a:rPr lang="en-US" sz="9600" b="1" i="1" u="sng" dirty="0" smtClean="0">
                <a:effectLst>
                  <a:outerShdw blurRad="38100" dist="38100" dir="2700000" algn="tl">
                    <a:srgbClr val="000000">
                      <a:alpha val="43137"/>
                    </a:srgbClr>
                  </a:outerShdw>
                </a:effectLst>
                <a:latin typeface="Georgia" pitchFamily="18" charset="0"/>
              </a:rPr>
              <a:t>My </a:t>
            </a:r>
            <a:r>
              <a:rPr lang="sr-Latn-RS" sz="9600" b="1" i="1" u="sng" dirty="0" smtClean="0">
                <a:effectLst>
                  <a:outerShdw blurRad="38100" dist="38100" dir="2700000" algn="tl">
                    <a:srgbClr val="000000">
                      <a:alpha val="43137"/>
                    </a:srgbClr>
                  </a:outerShdw>
                </a:effectLst>
                <a:latin typeface="Georgia" pitchFamily="18" charset="0"/>
              </a:rPr>
              <a:t>city</a:t>
            </a:r>
            <a:endParaRPr lang="en-US" sz="9600" b="1" i="1" u="sng" dirty="0">
              <a:effectLst>
                <a:outerShdw blurRad="38100" dist="38100" dir="2700000" algn="tl">
                  <a:srgbClr val="000000">
                    <a:alpha val="43137"/>
                  </a:srgbClr>
                </a:outerShdw>
              </a:effectLst>
              <a:latin typeface="Georgia" pitchFamily="18" charset="0"/>
            </a:endParaRPr>
          </a:p>
        </p:txBody>
      </p:sp>
      <p:sp>
        <p:nvSpPr>
          <p:cNvPr id="4" name="TextBox 3"/>
          <p:cNvSpPr txBox="1"/>
          <p:nvPr/>
        </p:nvSpPr>
        <p:spPr>
          <a:xfrm>
            <a:off x="2667000" y="5943600"/>
            <a:ext cx="6308137" cy="707886"/>
          </a:xfrm>
          <a:prstGeom prst="rect">
            <a:avLst/>
          </a:prstGeom>
          <a:noFill/>
        </p:spPr>
        <p:txBody>
          <a:bodyPr wrap="none" rtlCol="0">
            <a:spAutoFit/>
          </a:bodyPr>
          <a:lstStyle/>
          <a:p>
            <a:r>
              <a:rPr lang="sr-Latn-RS" sz="4000" b="1" i="1" u="sng" dirty="0" smtClean="0">
                <a:effectLst>
                  <a:outerShdw blurRad="38100" dist="38100" dir="2700000" algn="tl">
                    <a:srgbClr val="000000">
                      <a:alpha val="43137"/>
                    </a:srgbClr>
                  </a:outerShdw>
                </a:effectLst>
                <a:latin typeface="Georgia" pitchFamily="18" charset="0"/>
              </a:rPr>
              <a:t>Anja Čabarkapa VIII-3</a:t>
            </a:r>
            <a:endParaRPr lang="en-US" sz="4000" b="1" i="1" u="sng" dirty="0">
              <a:effectLst>
                <a:outerShdw blurRad="38100" dist="38100" dir="2700000" algn="tl">
                  <a:srgbClr val="000000">
                    <a:alpha val="43137"/>
                  </a:srgbClr>
                </a:outerShdw>
              </a:effectLst>
              <a:latin typeface="Georgia"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descr="Ozvučenje za Hram Svetog Jovana Vladimira u Bar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2532" name="Picture 4" descr="Ozvučenje za Hram Svetog Jovana Vladimira u Baru"/>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3"/>
          <p:cNvSpPr/>
          <p:nvPr/>
        </p:nvSpPr>
        <p:spPr>
          <a:xfrm>
            <a:off x="4191000" y="6096000"/>
            <a:ext cx="4800600" cy="523220"/>
          </a:xfrm>
          <a:prstGeom prst="rect">
            <a:avLst/>
          </a:prstGeom>
          <a:blipFill>
            <a:blip r:embed="rId3" cstate="print"/>
            <a:tile tx="0" ty="0" sx="100000" sy="100000" flip="none" algn="tl"/>
          </a:blipFill>
        </p:spPr>
        <p:style>
          <a:lnRef idx="0">
            <a:schemeClr val="accent5"/>
          </a:lnRef>
          <a:fillRef idx="3">
            <a:schemeClr val="accent5"/>
          </a:fillRef>
          <a:effectRef idx="3">
            <a:schemeClr val="accent5"/>
          </a:effectRef>
          <a:fontRef idx="minor">
            <a:schemeClr val="lt1"/>
          </a:fontRef>
        </p:style>
        <p:txBody>
          <a:bodyPr wrap="square">
            <a:spAutoFit/>
          </a:bodyPr>
          <a:lstStyle/>
          <a:p>
            <a:pPr>
              <a:buFont typeface="Wingdings" pitchFamily="2" charset="2"/>
              <a:buChar char="§"/>
            </a:pPr>
            <a:r>
              <a:rPr lang="en-US" sz="2800" i="1" dirty="0" smtClean="0">
                <a:solidFill>
                  <a:schemeClr val="tx1"/>
                </a:solidFill>
                <a:latin typeface="Georgia" pitchFamily="18" charset="0"/>
              </a:rPr>
              <a:t>Church of St. John Vladimir</a:t>
            </a:r>
            <a:endParaRPr lang="en-US" sz="2800" i="1" dirty="0">
              <a:solidFill>
                <a:schemeClr val="tx1"/>
              </a:solidFill>
              <a:latin typeface="Georgia"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152400" y="838200"/>
            <a:ext cx="8839200" cy="5874055"/>
          </a:xfrm>
          <a:prstGeom prst="rect">
            <a:avLst/>
          </a:prstGeom>
          <a:noFill/>
          <a:ln w="9525">
            <a:noFill/>
            <a:miter lim="800000"/>
            <a:headEnd/>
            <a:tailEnd/>
          </a:ln>
          <a:effectLst/>
        </p:spPr>
        <p:txBody>
          <a:bodyPr vert="horz" wrap="square" lIns="0" tIns="-17457" rIns="0" bIns="-17457" numCol="1" anchor="ctr" anchorCtr="0" compatLnSpc="1">
            <a:prstTxWarp prst="textNoShape">
              <a:avLst/>
            </a:prstTxWarp>
            <a:spAutoFit/>
          </a:bodyPr>
          <a:lstStyle/>
          <a:p>
            <a:pPr lvl="0" fontAlgn="base">
              <a:spcBef>
                <a:spcPct val="0"/>
              </a:spcBef>
              <a:spcAft>
                <a:spcPct val="0"/>
              </a:spcAft>
            </a:pPr>
            <a:r>
              <a:rPr kumimoji="0" lang="en-US" sz="1600" b="0" i="0" u="none" strike="noStrike" cap="none" normalizeH="0" baseline="0" dirty="0" smtClean="0">
                <a:ln>
                  <a:noFill/>
                </a:ln>
                <a:solidFill>
                  <a:srgbClr val="222222"/>
                </a:solidFill>
                <a:effectLst/>
                <a:latin typeface="Georgia" pitchFamily="18" charset="0"/>
                <a:cs typeface="Arial" pitchFamily="34" charset="0"/>
              </a:rPr>
              <a:t>The Church of St. John Vladimir in Bar is the largest cathedral church in Montenegro, and the third largest Orthodox church in the world, after the Church of Christ the Savior in Moscow and the Church of St. Sava in Belgrade.</a:t>
            </a:r>
            <a:r>
              <a:rPr kumimoji="0" lang="en-US" sz="1600" b="0" i="0" u="none" strike="noStrike" cap="none" normalizeH="0" baseline="0" dirty="0" smtClean="0">
                <a:ln>
                  <a:noFill/>
                </a:ln>
                <a:solidFill>
                  <a:schemeClr val="tx1"/>
                </a:solidFill>
                <a:effectLst/>
                <a:latin typeface="Georgia" pitchFamily="18" charset="0"/>
                <a:cs typeface="Arial" pitchFamily="34" charset="0"/>
              </a:rPr>
              <a:t> </a:t>
            </a:r>
            <a:r>
              <a:rPr lang="en-US" sz="1600" dirty="0" smtClean="0">
                <a:latin typeface="Georgia" pitchFamily="18" charset="0"/>
              </a:rPr>
              <a:t>The first request for determining the location for the construction of the temple in Bar was submitted to the state body by the priest </a:t>
            </a:r>
            <a:r>
              <a:rPr lang="en-US" sz="1600" dirty="0" err="1" smtClean="0">
                <a:latin typeface="Georgia" pitchFamily="18" charset="0"/>
              </a:rPr>
              <a:t>Bogić</a:t>
            </a:r>
            <a:r>
              <a:rPr lang="en-US" sz="1600" dirty="0" smtClean="0">
                <a:latin typeface="Georgia" pitchFamily="18" charset="0"/>
              </a:rPr>
              <a:t> </a:t>
            </a:r>
            <a:r>
              <a:rPr lang="en-US" sz="1600" dirty="0" err="1" smtClean="0">
                <a:latin typeface="Georgia" pitchFamily="18" charset="0"/>
              </a:rPr>
              <a:t>Femić</a:t>
            </a:r>
            <a:r>
              <a:rPr lang="en-US" sz="1600" dirty="0" smtClean="0">
                <a:latin typeface="Georgia" pitchFamily="18" charset="0"/>
              </a:rPr>
              <a:t> shortly after the 1979 earthquake. </a:t>
            </a:r>
            <a:r>
              <a:rPr lang="en-US" sz="1600" dirty="0" smtClean="0">
                <a:latin typeface="Georgia" pitchFamily="18" charset="0"/>
              </a:rPr>
              <a:t>The communist </a:t>
            </a:r>
            <a:r>
              <a:rPr lang="en-US" sz="1600" dirty="0" smtClean="0">
                <a:latin typeface="Georgia" pitchFamily="18" charset="0"/>
              </a:rPr>
              <a:t>authorities did not approve the request, so two years later, on March 17, 1981, the initiative committee for the construction of the temple organized a protest due to the obstruction of the government. A mass rally in front of the City Assembly followed, as well as the signing of a petition, so the location for the temple was eventually obtained, about 2 hectares in the center of Bar. A concrete cross was placed on the obtained location, where evening services were regularly performed, waiting for some better time to start with the construction of the temple. Work on the construction of the Cathedral </a:t>
            </a:r>
            <a:r>
              <a:rPr lang="en-US" sz="1600" dirty="0" smtClean="0">
                <a:latin typeface="Georgia" pitchFamily="18" charset="0"/>
              </a:rPr>
              <a:t>began </a:t>
            </a:r>
            <a:r>
              <a:rPr lang="en-US" sz="1600" dirty="0" smtClean="0">
                <a:latin typeface="Georgia" pitchFamily="18" charset="0"/>
              </a:rPr>
              <a:t>in 2006, but due to lack of funds, the first concrete was poured into the foundation slab of the temple on July 3, 2009, after which the construction started furiously. The temple was finally completed and consecrated on September 25, 2016, on the thousandth anniversary of the martyrdom of St. John Vladimir. central dome. It is the largest temple in Montenegro, which can accommodate about 1,200 people. It is 100 square meters larger in area, and 3 meters higher than the Cathedral in </a:t>
            </a:r>
            <a:r>
              <a:rPr lang="en-US" sz="1600" dirty="0" err="1" smtClean="0">
                <a:latin typeface="Georgia" pitchFamily="18" charset="0"/>
              </a:rPr>
              <a:t>Podgorica</a:t>
            </a:r>
            <a:r>
              <a:rPr lang="en-US" sz="1600" dirty="0" smtClean="0">
                <a:latin typeface="Georgia" pitchFamily="18" charset="0"/>
              </a:rPr>
              <a:t>. 4,860 square meters of walls were painted in the temple, an iconostasis 18.5 m long was made and a floor mosaic of about 1,700 m² was made. The temple was painted in the traditional fresco technique. The lime used for the mortar on which the paint is applied while it is not dried, in a fresh state, should be at least 4 years old, and the older the better. Lime more than 40 years old was found in the famous limestone near </a:t>
            </a:r>
            <a:r>
              <a:rPr lang="en-US" sz="1600" dirty="0" err="1" smtClean="0">
                <a:latin typeface="Georgia" pitchFamily="18" charset="0"/>
              </a:rPr>
              <a:t>Spuž</a:t>
            </a:r>
            <a:r>
              <a:rPr lang="en-US" sz="1600" dirty="0" smtClean="0">
                <a:latin typeface="Georgia" pitchFamily="18" charset="0"/>
              </a:rPr>
              <a:t>, and the fresco painted on such high-quality limestone does not fade. Its maturation lasts up to 200 years. There are 11 bells on the temple, the largest of which weighs 800 kilograms. The bells are placed in two piers, dedicated to the Holy Emperor Constantine and Empress Helen, and Saints Cyril and Methodius.</a:t>
            </a:r>
            <a:endParaRPr kumimoji="0" lang="en-US" sz="1600" b="0" i="0" u="none" strike="noStrike" cap="none" normalizeH="0" baseline="0" dirty="0" smtClean="0">
              <a:ln>
                <a:noFill/>
              </a:ln>
              <a:solidFill>
                <a:schemeClr val="tx1"/>
              </a:solidFill>
              <a:effectLst/>
              <a:latin typeface="Georgia" pitchFamily="18" charset="0"/>
              <a:cs typeface="Arial" pitchFamily="34" charset="0"/>
            </a:endParaRPr>
          </a:p>
        </p:txBody>
      </p:sp>
      <p:sp>
        <p:nvSpPr>
          <p:cNvPr id="3" name="Rectangle 2"/>
          <p:cNvSpPr/>
          <p:nvPr/>
        </p:nvSpPr>
        <p:spPr>
          <a:xfrm>
            <a:off x="228600" y="0"/>
            <a:ext cx="8686800" cy="769441"/>
          </a:xfrm>
          <a:prstGeom prst="rect">
            <a:avLst/>
          </a:prstGeom>
        </p:spPr>
        <p:txBody>
          <a:bodyPr wrap="square">
            <a:spAutoFit/>
          </a:bodyPr>
          <a:lstStyle/>
          <a:p>
            <a:r>
              <a:rPr lang="en-US" sz="4400" b="1" i="1" u="sng" dirty="0" smtClean="0">
                <a:latin typeface="Georgia" pitchFamily="18" charset="0"/>
              </a:rPr>
              <a:t>Church of St. John Vladimir</a:t>
            </a:r>
            <a:endParaRPr lang="en-US" sz="4400" b="1" i="1" u="sng" dirty="0">
              <a:latin typeface="Georgia"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Bar dobio katedralu"/>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3"/>
          <p:cNvSpPr/>
          <p:nvPr/>
        </p:nvSpPr>
        <p:spPr>
          <a:xfrm>
            <a:off x="5334000" y="6172200"/>
            <a:ext cx="3639138" cy="523220"/>
          </a:xfrm>
          <a:prstGeom prst="rect">
            <a:avLst/>
          </a:prstGeom>
          <a:blipFill>
            <a:blip r:embed="rId3" cstate="print"/>
            <a:tile tx="0" ty="0" sx="100000" sy="100000" flip="none" algn="tl"/>
          </a:blipFill>
        </p:spPr>
        <p:style>
          <a:lnRef idx="0">
            <a:schemeClr val="accent5"/>
          </a:lnRef>
          <a:fillRef idx="3">
            <a:schemeClr val="accent5"/>
          </a:fillRef>
          <a:effectRef idx="3">
            <a:schemeClr val="accent5"/>
          </a:effectRef>
          <a:fontRef idx="minor">
            <a:schemeClr val="lt1"/>
          </a:fontRef>
        </p:style>
        <p:txBody>
          <a:bodyPr wrap="none">
            <a:spAutoFit/>
          </a:bodyPr>
          <a:lstStyle/>
          <a:p>
            <a:pPr>
              <a:buFont typeface="Wingdings" pitchFamily="2" charset="2"/>
              <a:buChar char="§"/>
            </a:pPr>
            <a:r>
              <a:rPr lang="en-US" sz="2800" i="1" dirty="0" smtClean="0">
                <a:solidFill>
                  <a:schemeClr val="tx1"/>
                </a:solidFill>
                <a:latin typeface="Georgia" pitchFamily="18" charset="0"/>
              </a:rPr>
              <a:t>St. Peter's Cathedral</a:t>
            </a:r>
            <a:endParaRPr lang="en-US" sz="2800" i="1" dirty="0">
              <a:solidFill>
                <a:schemeClr val="tx1"/>
              </a:solidFill>
              <a:latin typeface="Georgia"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152400" y="799279"/>
            <a:ext cx="8839200" cy="6058721"/>
          </a:xfrm>
          <a:prstGeom prst="rect">
            <a:avLst/>
          </a:prstGeom>
          <a:noFill/>
          <a:ln w="9525">
            <a:noFill/>
            <a:miter lim="800000"/>
            <a:headEnd/>
            <a:tailEnd/>
          </a:ln>
          <a:effectLst/>
        </p:spPr>
        <p:txBody>
          <a:bodyPr vert="horz" wrap="square" lIns="0" tIns="-17457" rIns="0" bIns="-17457"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err="1" smtClean="0">
                <a:ln>
                  <a:noFill/>
                </a:ln>
                <a:solidFill>
                  <a:srgbClr val="222222"/>
                </a:solidFill>
                <a:effectLst/>
                <a:latin typeface="Georgia" pitchFamily="18" charset="0"/>
                <a:cs typeface="Arial" pitchFamily="34" charset="0"/>
              </a:rPr>
              <a:t>Concathedral</a:t>
            </a:r>
            <a:r>
              <a:rPr kumimoji="0" lang="en-US" b="0" i="0" u="none" strike="noStrike" cap="none" normalizeH="0" baseline="0" dirty="0" smtClean="0">
                <a:ln>
                  <a:noFill/>
                </a:ln>
                <a:solidFill>
                  <a:srgbClr val="222222"/>
                </a:solidFill>
                <a:effectLst/>
                <a:latin typeface="Georgia" pitchFamily="18" charset="0"/>
                <a:cs typeface="Arial" pitchFamily="34" charset="0"/>
              </a:rPr>
              <a:t> of St. Petra is the second cathedral church of the Bar Archdiocese. It is located in Bar, Montenegro. It is dedicated to the Holy Apostle Peter. The cornerstone was blessed by Cardinal Theodore Edgar </a:t>
            </a:r>
            <a:r>
              <a:rPr kumimoji="0" lang="en-US" b="0" i="0" u="none" strike="noStrike" cap="none" normalizeH="0" baseline="0" dirty="0" err="1" smtClean="0">
                <a:ln>
                  <a:noFill/>
                </a:ln>
                <a:solidFill>
                  <a:srgbClr val="222222"/>
                </a:solidFill>
                <a:effectLst/>
                <a:latin typeface="Georgia" pitchFamily="18" charset="0"/>
                <a:cs typeface="Arial" pitchFamily="34" charset="0"/>
              </a:rPr>
              <a:t>McCarrick</a:t>
            </a:r>
            <a:r>
              <a:rPr kumimoji="0" lang="en-US" b="0" i="0" u="none" strike="noStrike" cap="none" normalizeH="0" baseline="0" dirty="0" smtClean="0">
                <a:ln>
                  <a:noFill/>
                </a:ln>
                <a:solidFill>
                  <a:srgbClr val="222222"/>
                </a:solidFill>
                <a:effectLst/>
                <a:latin typeface="Georgia" pitchFamily="18" charset="0"/>
                <a:cs typeface="Arial" pitchFamily="34" charset="0"/>
              </a:rPr>
              <a:t> of Washington on July 16, 2006, and construction began on June 30, 2010. The consecration of the </a:t>
            </a:r>
            <a:r>
              <a:rPr kumimoji="0" lang="en-US" b="0" i="0" u="none" strike="noStrike" cap="none" normalizeH="0" baseline="0" dirty="0" err="1" smtClean="0">
                <a:ln>
                  <a:noFill/>
                </a:ln>
                <a:solidFill>
                  <a:srgbClr val="222222"/>
                </a:solidFill>
                <a:effectLst/>
                <a:latin typeface="Georgia" pitchFamily="18" charset="0"/>
                <a:cs typeface="Arial" pitchFamily="34" charset="0"/>
              </a:rPr>
              <a:t>concathedral</a:t>
            </a:r>
            <a:r>
              <a:rPr kumimoji="0" lang="en-US" b="0" i="0" u="none" strike="noStrike" cap="none" normalizeH="0" baseline="0" dirty="0" smtClean="0">
                <a:ln>
                  <a:noFill/>
                </a:ln>
                <a:solidFill>
                  <a:srgbClr val="222222"/>
                </a:solidFill>
                <a:effectLst/>
                <a:latin typeface="Georgia" pitchFamily="18" charset="0"/>
                <a:cs typeface="Arial" pitchFamily="34" charset="0"/>
              </a:rPr>
              <a:t> took place on September 3, 2017 at a Mass served by the Archbishop of Bar and Primate of Serbia retired </a:t>
            </a:r>
            <a:r>
              <a:rPr kumimoji="0" lang="en-US" b="0" i="0" u="none" strike="noStrike" cap="none" normalizeH="0" baseline="0" dirty="0" err="1" smtClean="0">
                <a:ln>
                  <a:noFill/>
                </a:ln>
                <a:solidFill>
                  <a:srgbClr val="222222"/>
                </a:solidFill>
                <a:effectLst/>
                <a:latin typeface="Georgia" pitchFamily="18" charset="0"/>
                <a:cs typeface="Arial" pitchFamily="34" charset="0"/>
              </a:rPr>
              <a:t>Zef</a:t>
            </a:r>
            <a:r>
              <a:rPr kumimoji="0" lang="en-US" b="0" i="0" u="none" strike="noStrike" cap="none" normalizeH="0" baseline="0" dirty="0" smtClean="0">
                <a:ln>
                  <a:noFill/>
                </a:ln>
                <a:solidFill>
                  <a:srgbClr val="222222"/>
                </a:solidFill>
                <a:effectLst/>
                <a:latin typeface="Georgia" pitchFamily="18" charset="0"/>
                <a:cs typeface="Arial" pitchFamily="34" charset="0"/>
              </a:rPr>
              <a:t> </a:t>
            </a:r>
            <a:r>
              <a:rPr kumimoji="0" lang="en-US" b="0" i="0" u="none" strike="noStrike" cap="none" normalizeH="0" baseline="0" dirty="0" err="1" smtClean="0">
                <a:ln>
                  <a:noFill/>
                </a:ln>
                <a:solidFill>
                  <a:srgbClr val="222222"/>
                </a:solidFill>
                <a:effectLst/>
                <a:latin typeface="Georgia" pitchFamily="18" charset="0"/>
                <a:cs typeface="Arial" pitchFamily="34" charset="0"/>
              </a:rPr>
              <a:t>Gashi</a:t>
            </a:r>
            <a:r>
              <a:rPr kumimoji="0" lang="en-US" b="0" i="0" u="none" strike="noStrike" cap="none" normalizeH="0" baseline="0" dirty="0" smtClean="0">
                <a:ln>
                  <a:noFill/>
                </a:ln>
                <a:solidFill>
                  <a:srgbClr val="222222"/>
                </a:solidFill>
                <a:effectLst/>
                <a:latin typeface="Georgia" pitchFamily="18" charset="0"/>
                <a:cs typeface="Arial" pitchFamily="34" charset="0"/>
              </a:rPr>
              <a:t>, for whose pontificate the construction of the </a:t>
            </a:r>
            <a:r>
              <a:rPr kumimoji="0" lang="en-US" b="0" i="0" u="none" strike="noStrike" cap="none" normalizeH="0" baseline="0" dirty="0" err="1" smtClean="0">
                <a:ln>
                  <a:noFill/>
                </a:ln>
                <a:solidFill>
                  <a:srgbClr val="222222"/>
                </a:solidFill>
                <a:effectLst/>
                <a:latin typeface="Georgia" pitchFamily="18" charset="0"/>
                <a:cs typeface="Arial" pitchFamily="34" charset="0"/>
              </a:rPr>
              <a:t>concathedral</a:t>
            </a:r>
            <a:r>
              <a:rPr kumimoji="0" lang="en-US" b="0" i="0" u="none" strike="noStrike" cap="none" normalizeH="0" baseline="0" dirty="0" smtClean="0">
                <a:ln>
                  <a:noFill/>
                </a:ln>
                <a:solidFill>
                  <a:srgbClr val="222222"/>
                </a:solidFill>
                <a:effectLst/>
                <a:latin typeface="Georgia" pitchFamily="18" charset="0"/>
                <a:cs typeface="Arial" pitchFamily="34" charset="0"/>
              </a:rPr>
              <a:t> began. The ceremony was also attended by the Metropolitan of Montenegro and the Littoral, </a:t>
            </a:r>
            <a:r>
              <a:rPr kumimoji="0" lang="en-US" b="0" i="0" u="none" strike="noStrike" cap="none" normalizeH="0" baseline="0" dirty="0" err="1" smtClean="0">
                <a:ln>
                  <a:noFill/>
                </a:ln>
                <a:solidFill>
                  <a:srgbClr val="222222"/>
                </a:solidFill>
                <a:effectLst/>
                <a:latin typeface="Georgia" pitchFamily="18" charset="0"/>
                <a:cs typeface="Arial" pitchFamily="34" charset="0"/>
              </a:rPr>
              <a:t>Amfilohije</a:t>
            </a:r>
            <a:r>
              <a:rPr kumimoji="0" lang="en-US" b="0" i="0" u="none" strike="noStrike" cap="none" normalizeH="0" baseline="0" dirty="0" smtClean="0">
                <a:ln>
                  <a:noFill/>
                </a:ln>
                <a:solidFill>
                  <a:srgbClr val="222222"/>
                </a:solidFill>
                <a:effectLst/>
                <a:latin typeface="Georgia" pitchFamily="18" charset="0"/>
                <a:cs typeface="Arial" pitchFamily="34" charset="0"/>
              </a:rPr>
              <a:t>, who presented the icon of Jesus and the Mother of God to the Archbishop of Bar, </a:t>
            </a:r>
            <a:r>
              <a:rPr kumimoji="0" lang="en-US" b="0" i="0" u="none" strike="noStrike" cap="none" normalizeH="0" baseline="0" dirty="0" err="1" smtClean="0">
                <a:ln>
                  <a:noFill/>
                </a:ln>
                <a:solidFill>
                  <a:srgbClr val="222222"/>
                </a:solidFill>
                <a:effectLst/>
                <a:latin typeface="Georgia" pitchFamily="18" charset="0"/>
                <a:cs typeface="Arial" pitchFamily="34" charset="0"/>
              </a:rPr>
              <a:t>Rrok</a:t>
            </a:r>
            <a:r>
              <a:rPr kumimoji="0" lang="en-US" b="0" i="0" u="none" strike="noStrike" cap="none" normalizeH="0" baseline="0" dirty="0" smtClean="0">
                <a:ln>
                  <a:noFill/>
                </a:ln>
                <a:solidFill>
                  <a:srgbClr val="222222"/>
                </a:solidFill>
                <a:effectLst/>
                <a:latin typeface="Georgia" pitchFamily="18" charset="0"/>
                <a:cs typeface="Arial" pitchFamily="34" charset="0"/>
              </a:rPr>
              <a:t> </a:t>
            </a:r>
            <a:r>
              <a:rPr kumimoji="0" lang="en-US" b="0" i="0" u="none" strike="noStrike" cap="none" normalizeH="0" baseline="0" dirty="0" err="1" smtClean="0">
                <a:ln>
                  <a:noFill/>
                </a:ln>
                <a:solidFill>
                  <a:srgbClr val="222222"/>
                </a:solidFill>
                <a:effectLst/>
                <a:latin typeface="Georgia" pitchFamily="18" charset="0"/>
                <a:cs typeface="Arial" pitchFamily="34" charset="0"/>
              </a:rPr>
              <a:t>Gjonlleshaj</a:t>
            </a:r>
            <a:r>
              <a:rPr kumimoji="0" lang="en-US" b="0" i="0" u="none" strike="noStrike" cap="none" normalizeH="0" baseline="0" dirty="0" smtClean="0">
                <a:ln>
                  <a:noFill/>
                </a:ln>
                <a:solidFill>
                  <a:srgbClr val="222222"/>
                </a:solidFill>
                <a:effectLst/>
                <a:latin typeface="Georgia" pitchFamily="18" charset="0"/>
                <a:cs typeface="Arial" pitchFamily="34" charset="0"/>
              </a:rPr>
              <a:t>. The construction of the cathedral cost 3,500,000 </a:t>
            </a:r>
            <a:r>
              <a:rPr kumimoji="0" lang="en-US" b="0" i="0" u="none" strike="noStrike" cap="none" normalizeH="0" baseline="0" dirty="0" err="1" smtClean="0">
                <a:ln>
                  <a:noFill/>
                </a:ln>
                <a:solidFill>
                  <a:srgbClr val="222222"/>
                </a:solidFill>
                <a:effectLst/>
                <a:latin typeface="Georgia" pitchFamily="18" charset="0"/>
                <a:cs typeface="Arial" pitchFamily="34" charset="0"/>
              </a:rPr>
              <a:t>euros</a:t>
            </a:r>
            <a:r>
              <a:rPr kumimoji="0" lang="en-US" b="0" i="0" u="none" strike="noStrike" cap="none" normalizeH="0" baseline="0" dirty="0" smtClean="0">
                <a:ln>
                  <a:noFill/>
                </a:ln>
                <a:solidFill>
                  <a:srgbClr val="222222"/>
                </a:solidFill>
                <a:effectLst/>
                <a:latin typeface="Georgia" pitchFamily="18" charset="0"/>
                <a:cs typeface="Arial" pitchFamily="34" charset="0"/>
              </a:rPr>
              <a:t>, and the donors were various church organizations and individuals from the Vatican, Italy, Germany and the United States. The designers are architects from </a:t>
            </a:r>
            <a:r>
              <a:rPr kumimoji="0" lang="en-US" b="0" i="0" u="none" strike="noStrike" cap="none" normalizeH="0" baseline="0" dirty="0" err="1" smtClean="0">
                <a:ln>
                  <a:noFill/>
                </a:ln>
                <a:solidFill>
                  <a:srgbClr val="222222"/>
                </a:solidFill>
                <a:effectLst/>
                <a:latin typeface="Georgia" pitchFamily="18" charset="0"/>
                <a:cs typeface="Arial" pitchFamily="34" charset="0"/>
              </a:rPr>
              <a:t>Foggiae</a:t>
            </a:r>
            <a:r>
              <a:rPr kumimoji="0" lang="en-US" b="0" i="0" u="none" strike="noStrike" cap="none" normalizeH="0" baseline="0" dirty="0" smtClean="0">
                <a:ln>
                  <a:noFill/>
                </a:ln>
                <a:solidFill>
                  <a:srgbClr val="222222"/>
                </a:solidFill>
                <a:effectLst/>
                <a:latin typeface="Georgia" pitchFamily="18" charset="0"/>
                <a:cs typeface="Arial" pitchFamily="34" charset="0"/>
              </a:rPr>
              <a:t> Nicola </a:t>
            </a:r>
            <a:r>
              <a:rPr kumimoji="0" lang="en-US" b="0" i="0" u="none" strike="noStrike" cap="none" normalizeH="0" baseline="0" dirty="0" err="1" smtClean="0">
                <a:ln>
                  <a:noFill/>
                </a:ln>
                <a:solidFill>
                  <a:srgbClr val="222222"/>
                </a:solidFill>
                <a:effectLst/>
                <a:latin typeface="Georgia" pitchFamily="18" charset="0"/>
                <a:cs typeface="Arial" pitchFamily="34" charset="0"/>
              </a:rPr>
              <a:t>Danza</a:t>
            </a:r>
            <a:r>
              <a:rPr kumimoji="0" lang="en-US" b="0" i="0" u="none" strike="noStrike" cap="none" normalizeH="0" baseline="0" dirty="0" smtClean="0">
                <a:ln>
                  <a:noFill/>
                </a:ln>
                <a:solidFill>
                  <a:srgbClr val="222222"/>
                </a:solidFill>
                <a:effectLst/>
                <a:latin typeface="Georgia" pitchFamily="18" charset="0"/>
                <a:cs typeface="Arial" pitchFamily="34" charset="0"/>
              </a:rPr>
              <a:t> and Rodolfo </a:t>
            </a:r>
            <a:r>
              <a:rPr kumimoji="0" lang="en-US" b="0" i="0" u="none" strike="noStrike" cap="none" normalizeH="0" baseline="0" dirty="0" err="1" smtClean="0">
                <a:ln>
                  <a:noFill/>
                </a:ln>
                <a:solidFill>
                  <a:srgbClr val="222222"/>
                </a:solidFill>
                <a:effectLst/>
                <a:latin typeface="Georgia" pitchFamily="18" charset="0"/>
                <a:cs typeface="Arial" pitchFamily="34" charset="0"/>
              </a:rPr>
              <a:t>Mancano</a:t>
            </a:r>
            <a:r>
              <a:rPr kumimoji="0" lang="en-US" b="0" i="0" u="none" strike="noStrike" cap="none" normalizeH="0" baseline="0" dirty="0" smtClean="0">
                <a:ln>
                  <a:noFill/>
                </a:ln>
                <a:solidFill>
                  <a:srgbClr val="222222"/>
                </a:solidFill>
                <a:effectLst/>
                <a:latin typeface="Georgia" pitchFamily="18" charset="0"/>
                <a:cs typeface="Arial" pitchFamily="34" charset="0"/>
              </a:rPr>
              <a:t>. The front door, the altar, the pulpits, the cross above the altar ... are the work of the Studio of Applied Arts of </a:t>
            </a:r>
            <a:r>
              <a:rPr kumimoji="0" lang="en-US" b="0" i="0" u="none" strike="noStrike" cap="none" normalizeH="0" baseline="0" dirty="0" err="1" smtClean="0">
                <a:ln>
                  <a:noFill/>
                </a:ln>
                <a:solidFill>
                  <a:srgbClr val="222222"/>
                </a:solidFill>
                <a:effectLst/>
                <a:latin typeface="Georgia" pitchFamily="18" charset="0"/>
                <a:cs typeface="Arial" pitchFamily="34" charset="0"/>
              </a:rPr>
              <a:t>Igino</a:t>
            </a:r>
            <a:r>
              <a:rPr kumimoji="0" lang="en-US" b="0" i="0" u="none" strike="noStrike" cap="none" normalizeH="0" baseline="0" dirty="0" smtClean="0">
                <a:ln>
                  <a:noFill/>
                </a:ln>
                <a:solidFill>
                  <a:srgbClr val="222222"/>
                </a:solidFill>
                <a:effectLst/>
                <a:latin typeface="Georgia" pitchFamily="18" charset="0"/>
                <a:cs typeface="Arial" pitchFamily="34" charset="0"/>
              </a:rPr>
              <a:t> </a:t>
            </a:r>
            <a:r>
              <a:rPr kumimoji="0" lang="en-US" b="0" i="0" u="none" strike="noStrike" cap="none" normalizeH="0" baseline="0" dirty="0" err="1" smtClean="0">
                <a:ln>
                  <a:noFill/>
                </a:ln>
                <a:solidFill>
                  <a:srgbClr val="222222"/>
                </a:solidFill>
                <a:effectLst/>
                <a:latin typeface="Georgia" pitchFamily="18" charset="0"/>
                <a:cs typeface="Arial" pitchFamily="34" charset="0"/>
              </a:rPr>
              <a:t>Legnaghi</a:t>
            </a:r>
            <a:r>
              <a:rPr kumimoji="0" lang="en-US" b="0" i="0" u="none" strike="noStrike" cap="none" normalizeH="0" baseline="0" dirty="0" smtClean="0">
                <a:ln>
                  <a:noFill/>
                </a:ln>
                <a:solidFill>
                  <a:srgbClr val="222222"/>
                </a:solidFill>
                <a:effectLst/>
                <a:latin typeface="Georgia" pitchFamily="18" charset="0"/>
                <a:cs typeface="Arial" pitchFamily="34" charset="0"/>
              </a:rPr>
              <a:t> from Verona. The bronze door was cast in the workshop of </a:t>
            </a:r>
            <a:r>
              <a:rPr kumimoji="0" lang="en-US" b="0" i="0" u="none" strike="noStrike" cap="none" normalizeH="0" baseline="0" dirty="0" err="1" smtClean="0">
                <a:ln>
                  <a:noFill/>
                </a:ln>
                <a:solidFill>
                  <a:srgbClr val="222222"/>
                </a:solidFill>
                <a:effectLst/>
                <a:latin typeface="Georgia" pitchFamily="18" charset="0"/>
                <a:cs typeface="Arial" pitchFamily="34" charset="0"/>
              </a:rPr>
              <a:t>Pjerin</a:t>
            </a:r>
            <a:r>
              <a:rPr kumimoji="0" lang="en-US" b="0" i="0" u="none" strike="noStrike" cap="none" normalizeH="0" baseline="0" dirty="0" smtClean="0">
                <a:ln>
                  <a:noFill/>
                </a:ln>
                <a:solidFill>
                  <a:srgbClr val="222222"/>
                </a:solidFill>
                <a:effectLst/>
                <a:latin typeface="Georgia" pitchFamily="18" charset="0"/>
                <a:cs typeface="Arial" pitchFamily="34" charset="0"/>
              </a:rPr>
              <a:t> </a:t>
            </a:r>
            <a:r>
              <a:rPr kumimoji="0" lang="en-US" b="0" i="0" u="none" strike="noStrike" cap="none" normalizeH="0" baseline="0" dirty="0" err="1" smtClean="0">
                <a:ln>
                  <a:noFill/>
                </a:ln>
                <a:solidFill>
                  <a:srgbClr val="222222"/>
                </a:solidFill>
                <a:effectLst/>
                <a:latin typeface="Georgia" pitchFamily="18" charset="0"/>
                <a:cs typeface="Arial" pitchFamily="34" charset="0"/>
              </a:rPr>
              <a:t>Kolinikaj</a:t>
            </a:r>
            <a:r>
              <a:rPr kumimoji="0" lang="en-US" b="0" i="0" u="none" strike="noStrike" cap="none" normalizeH="0" baseline="0" dirty="0" smtClean="0">
                <a:ln>
                  <a:noFill/>
                </a:ln>
                <a:solidFill>
                  <a:srgbClr val="222222"/>
                </a:solidFill>
                <a:effectLst/>
                <a:latin typeface="Georgia" pitchFamily="18" charset="0"/>
                <a:cs typeface="Arial" pitchFamily="34" charset="0"/>
              </a:rPr>
              <a:t> in Tirana. The bells, placed on two bell towers, were cast in Innsbruck, by the famous </a:t>
            </a:r>
            <a:r>
              <a:rPr kumimoji="0" lang="en-US" b="0" i="0" u="none" strike="noStrike" cap="none" normalizeH="0" baseline="0" dirty="0" err="1" smtClean="0">
                <a:ln>
                  <a:noFill/>
                </a:ln>
                <a:solidFill>
                  <a:srgbClr val="222222"/>
                </a:solidFill>
                <a:effectLst/>
                <a:latin typeface="Georgia" pitchFamily="18" charset="0"/>
                <a:cs typeface="Arial" pitchFamily="34" charset="0"/>
              </a:rPr>
              <a:t>Grassmayr</a:t>
            </a:r>
            <a:r>
              <a:rPr kumimoji="0" lang="en-US" b="0" i="0" u="none" strike="noStrike" cap="none" normalizeH="0" baseline="0" dirty="0" smtClean="0">
                <a:ln>
                  <a:noFill/>
                </a:ln>
                <a:solidFill>
                  <a:srgbClr val="222222"/>
                </a:solidFill>
                <a:effectLst/>
                <a:latin typeface="Georgia" pitchFamily="18" charset="0"/>
                <a:cs typeface="Arial" pitchFamily="34" charset="0"/>
              </a:rPr>
              <a:t> company. The stained glass windows are the work of </a:t>
            </a:r>
            <a:r>
              <a:rPr kumimoji="0" lang="en-US" b="0" i="0" u="none" strike="noStrike" cap="none" normalizeH="0" baseline="0" dirty="0" err="1" smtClean="0">
                <a:ln>
                  <a:noFill/>
                </a:ln>
                <a:solidFill>
                  <a:srgbClr val="222222"/>
                </a:solidFill>
                <a:effectLst/>
                <a:latin typeface="Georgia" pitchFamily="18" charset="0"/>
                <a:cs typeface="Arial" pitchFamily="34" charset="0"/>
              </a:rPr>
              <a:t>Rassom</a:t>
            </a:r>
            <a:r>
              <a:rPr kumimoji="0" lang="en-US" b="0" i="0" u="none" strike="noStrike" cap="none" normalizeH="0" baseline="0" dirty="0" smtClean="0">
                <a:ln>
                  <a:noFill/>
                </a:ln>
                <a:solidFill>
                  <a:srgbClr val="222222"/>
                </a:solidFill>
                <a:effectLst/>
                <a:latin typeface="Georgia" pitchFamily="18" charset="0"/>
                <a:cs typeface="Arial" pitchFamily="34" charset="0"/>
              </a:rPr>
              <a:t> Giorgio and Roland </a:t>
            </a:r>
            <a:r>
              <a:rPr kumimoji="0" lang="en-US" b="0" i="0" u="none" strike="noStrike" cap="none" normalizeH="0" baseline="0" dirty="0" err="1" smtClean="0">
                <a:ln>
                  <a:noFill/>
                </a:ln>
                <a:solidFill>
                  <a:srgbClr val="222222"/>
                </a:solidFill>
                <a:effectLst/>
                <a:latin typeface="Georgia" pitchFamily="18" charset="0"/>
                <a:cs typeface="Arial" pitchFamily="34" charset="0"/>
              </a:rPr>
              <a:t>Tesadri</a:t>
            </a:r>
            <a:r>
              <a:rPr kumimoji="0" lang="en-US" b="0" i="0" u="none" strike="noStrike" cap="none" normalizeH="0" baseline="0" dirty="0" smtClean="0">
                <a:ln>
                  <a:noFill/>
                </a:ln>
                <a:solidFill>
                  <a:srgbClr val="222222"/>
                </a:solidFill>
                <a:effectLst/>
                <a:latin typeface="Georgia" pitchFamily="18" charset="0"/>
                <a:cs typeface="Arial" pitchFamily="34" charset="0"/>
              </a:rPr>
              <a:t> from Italy, and were made using the laser technique on glass, especially for this occasion, in Bolzano. The marble is from Montenegro and the chairs for priests and benches for concelebrants and ministers are the work of the company </a:t>
            </a:r>
            <a:r>
              <a:rPr kumimoji="0" lang="en-US" b="0" i="0" u="none" strike="noStrike" cap="none" normalizeH="0" baseline="0" dirty="0" err="1" smtClean="0">
                <a:ln>
                  <a:noFill/>
                </a:ln>
                <a:solidFill>
                  <a:srgbClr val="222222"/>
                </a:solidFill>
                <a:effectLst/>
                <a:latin typeface="Georgia" pitchFamily="18" charset="0"/>
                <a:cs typeface="Arial" pitchFamily="34" charset="0"/>
              </a:rPr>
              <a:t>Braća</a:t>
            </a:r>
            <a:r>
              <a:rPr kumimoji="0" lang="en-US" b="0" i="0" u="none" strike="noStrike" cap="none" normalizeH="0" baseline="0" dirty="0" smtClean="0">
                <a:ln>
                  <a:noFill/>
                </a:ln>
                <a:solidFill>
                  <a:srgbClr val="222222"/>
                </a:solidFill>
                <a:effectLst/>
                <a:latin typeface="Georgia" pitchFamily="18" charset="0"/>
                <a:cs typeface="Arial" pitchFamily="34" charset="0"/>
              </a:rPr>
              <a:t> </a:t>
            </a:r>
            <a:r>
              <a:rPr kumimoji="0" lang="en-US" b="0" i="0" u="none" strike="noStrike" cap="none" normalizeH="0" baseline="0" dirty="0" err="1" smtClean="0">
                <a:ln>
                  <a:noFill/>
                </a:ln>
                <a:solidFill>
                  <a:srgbClr val="222222"/>
                </a:solidFill>
                <a:effectLst/>
                <a:latin typeface="Georgia" pitchFamily="18" charset="0"/>
                <a:cs typeface="Arial" pitchFamily="34" charset="0"/>
              </a:rPr>
              <a:t>Đerđi</a:t>
            </a:r>
            <a:r>
              <a:rPr kumimoji="0" lang="en-US" b="0" i="0" u="none" strike="noStrike" cap="none" normalizeH="0" baseline="0" dirty="0" smtClean="0">
                <a:ln>
                  <a:noFill/>
                </a:ln>
                <a:solidFill>
                  <a:srgbClr val="222222"/>
                </a:solidFill>
                <a:effectLst/>
                <a:latin typeface="Georgia" pitchFamily="18" charset="0"/>
                <a:cs typeface="Arial" pitchFamily="34" charset="0"/>
              </a:rPr>
              <a:t> from </a:t>
            </a:r>
            <a:r>
              <a:rPr kumimoji="0" lang="en-US" b="0" i="0" u="none" strike="noStrike" cap="none" normalizeH="0" baseline="0" dirty="0" err="1" smtClean="0">
                <a:ln>
                  <a:noFill/>
                </a:ln>
                <a:solidFill>
                  <a:srgbClr val="222222"/>
                </a:solidFill>
                <a:effectLst/>
                <a:latin typeface="Georgia" pitchFamily="18" charset="0"/>
                <a:cs typeface="Arial" pitchFamily="34" charset="0"/>
              </a:rPr>
              <a:t>Bibaj</a:t>
            </a:r>
            <a:r>
              <a:rPr kumimoji="0" lang="en-US" b="0" i="0" u="none" strike="noStrike" cap="none" normalizeH="0" baseline="0" dirty="0" smtClean="0">
                <a:ln>
                  <a:noFill/>
                </a:ln>
                <a:solidFill>
                  <a:srgbClr val="222222"/>
                </a:solidFill>
                <a:effectLst/>
                <a:latin typeface="Georgia" pitchFamily="18" charset="0"/>
                <a:cs typeface="Arial" pitchFamily="34" charset="0"/>
              </a:rPr>
              <a:t> near </a:t>
            </a:r>
            <a:r>
              <a:rPr kumimoji="0" lang="en-US" b="0" i="0" u="none" strike="noStrike" cap="none" normalizeH="0" baseline="0" dirty="0" err="1" smtClean="0">
                <a:ln>
                  <a:noFill/>
                </a:ln>
                <a:solidFill>
                  <a:srgbClr val="222222"/>
                </a:solidFill>
                <a:effectLst/>
                <a:latin typeface="Georgia" pitchFamily="18" charset="0"/>
                <a:cs typeface="Arial" pitchFamily="34" charset="0"/>
              </a:rPr>
              <a:t>Uroševac</a:t>
            </a:r>
            <a:r>
              <a:rPr kumimoji="0" lang="en-US" b="0" i="0" u="none" strike="noStrike" cap="none" normalizeH="0" baseline="0" dirty="0" smtClean="0">
                <a:ln>
                  <a:noFill/>
                </a:ln>
                <a:solidFill>
                  <a:srgbClr val="222222"/>
                </a:solidFill>
                <a:effectLst/>
                <a:latin typeface="Georgia" pitchFamily="18" charset="0"/>
                <a:cs typeface="Arial" pitchFamily="34" charset="0"/>
              </a:rPr>
              <a:t>. The five-cross chandeliers are the work of the lighting company </a:t>
            </a:r>
            <a:r>
              <a:rPr kumimoji="0" lang="en-US" b="0" i="0" u="none" strike="noStrike" cap="none" normalizeH="0" baseline="0" dirty="0" err="1" smtClean="0">
                <a:ln>
                  <a:noFill/>
                </a:ln>
                <a:solidFill>
                  <a:srgbClr val="222222"/>
                </a:solidFill>
                <a:effectLst/>
                <a:latin typeface="Georgia" pitchFamily="18" charset="0"/>
                <a:cs typeface="Arial" pitchFamily="34" charset="0"/>
              </a:rPr>
              <a:t>Dekor</a:t>
            </a:r>
            <a:r>
              <a:rPr kumimoji="0" lang="en-US" b="0" i="0" u="none" strike="noStrike" cap="none" normalizeH="0" baseline="0" dirty="0" smtClean="0">
                <a:ln>
                  <a:noFill/>
                </a:ln>
                <a:solidFill>
                  <a:srgbClr val="222222"/>
                </a:solidFill>
                <a:effectLst/>
                <a:latin typeface="Georgia" pitchFamily="18" charset="0"/>
                <a:cs typeface="Arial" pitchFamily="34" charset="0"/>
              </a:rPr>
              <a:t> from </a:t>
            </a:r>
            <a:r>
              <a:rPr kumimoji="0" lang="en-US" b="0" i="0" u="none" strike="noStrike" cap="none" normalizeH="0" baseline="0" dirty="0" err="1" smtClean="0">
                <a:ln>
                  <a:noFill/>
                </a:ln>
                <a:solidFill>
                  <a:srgbClr val="222222"/>
                </a:solidFill>
                <a:effectLst/>
                <a:latin typeface="Georgia" pitchFamily="18" charset="0"/>
                <a:cs typeface="Arial" pitchFamily="34" charset="0"/>
              </a:rPr>
              <a:t>Zabok</a:t>
            </a:r>
            <a:r>
              <a:rPr kumimoji="0" lang="en-US" b="0" i="0" u="none" strike="noStrike" cap="none" normalizeH="0" baseline="0" dirty="0" smtClean="0">
                <a:ln>
                  <a:noFill/>
                </a:ln>
                <a:solidFill>
                  <a:srgbClr val="222222"/>
                </a:solidFill>
                <a:effectLst/>
                <a:latin typeface="Georgia" pitchFamily="18" charset="0"/>
                <a:cs typeface="Arial" pitchFamily="34" charset="0"/>
              </a:rPr>
              <a:t>, and the sound system was done by the company </a:t>
            </a:r>
            <a:r>
              <a:rPr kumimoji="0" lang="en-US" b="0" i="0" u="none" strike="noStrike" cap="none" normalizeH="0" baseline="0" dirty="0" err="1" smtClean="0">
                <a:ln>
                  <a:noFill/>
                </a:ln>
                <a:solidFill>
                  <a:srgbClr val="222222"/>
                </a:solidFill>
                <a:effectLst/>
                <a:latin typeface="Georgia" pitchFamily="18" charset="0"/>
                <a:cs typeface="Arial" pitchFamily="34" charset="0"/>
              </a:rPr>
              <a:t>Strasser</a:t>
            </a:r>
            <a:r>
              <a:rPr kumimoji="0" lang="en-US" b="0" i="0" u="none" strike="noStrike" cap="none" normalizeH="0" baseline="0" dirty="0" smtClean="0">
                <a:ln>
                  <a:noFill/>
                </a:ln>
                <a:solidFill>
                  <a:srgbClr val="222222"/>
                </a:solidFill>
                <a:effectLst/>
                <a:latin typeface="Georgia" pitchFamily="18" charset="0"/>
                <a:cs typeface="Arial" pitchFamily="34" charset="0"/>
              </a:rPr>
              <a:t> from Stuttgart.</a:t>
            </a:r>
            <a:r>
              <a:rPr kumimoji="0" lang="en-US" b="0" i="0" u="none" strike="noStrike" cap="none" normalizeH="0" baseline="0" dirty="0" smtClean="0">
                <a:ln>
                  <a:noFill/>
                </a:ln>
                <a:solidFill>
                  <a:schemeClr val="tx1"/>
                </a:solidFill>
                <a:effectLst/>
                <a:latin typeface="Georgia" pitchFamily="18" charset="0"/>
                <a:cs typeface="Arial" pitchFamily="34" charset="0"/>
              </a:rPr>
              <a:t> </a:t>
            </a:r>
          </a:p>
        </p:txBody>
      </p:sp>
      <p:sp>
        <p:nvSpPr>
          <p:cNvPr id="3" name="Rectangle 2"/>
          <p:cNvSpPr/>
          <p:nvPr/>
        </p:nvSpPr>
        <p:spPr>
          <a:xfrm>
            <a:off x="1447800" y="0"/>
            <a:ext cx="6400800" cy="769441"/>
          </a:xfrm>
          <a:prstGeom prst="rect">
            <a:avLst/>
          </a:prstGeom>
        </p:spPr>
        <p:txBody>
          <a:bodyPr wrap="square">
            <a:spAutoFit/>
          </a:bodyPr>
          <a:lstStyle/>
          <a:p>
            <a:r>
              <a:rPr lang="en-US" sz="4400" b="1" i="1" u="sng" dirty="0" smtClean="0">
                <a:latin typeface="Georgia" pitchFamily="18" charset="0"/>
              </a:rPr>
              <a:t>St. Peter's Cathedral</a:t>
            </a:r>
            <a:endParaRPr lang="en-US" sz="4400" b="1" i="1" u="sng" dirty="0">
              <a:latin typeface="Georgia"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rna Gora: U Baru svečano otvoren Islamski kulturni centar i ..."/>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ectangle 2"/>
          <p:cNvSpPr/>
          <p:nvPr/>
        </p:nvSpPr>
        <p:spPr>
          <a:xfrm>
            <a:off x="5715000" y="6172200"/>
            <a:ext cx="3200400" cy="523220"/>
          </a:xfrm>
          <a:prstGeom prst="rect">
            <a:avLst/>
          </a:prstGeom>
          <a:blipFill>
            <a:blip r:embed="rId3" cstate="print"/>
            <a:tile tx="0" ty="0" sx="100000" sy="100000" flip="none" algn="tl"/>
          </a:blipFill>
        </p:spPr>
        <p:style>
          <a:lnRef idx="0">
            <a:schemeClr val="accent5"/>
          </a:lnRef>
          <a:fillRef idx="3">
            <a:schemeClr val="accent5"/>
          </a:fillRef>
          <a:effectRef idx="3">
            <a:schemeClr val="accent5"/>
          </a:effectRef>
          <a:fontRef idx="minor">
            <a:schemeClr val="lt1"/>
          </a:fontRef>
        </p:style>
        <p:txBody>
          <a:bodyPr wrap="square">
            <a:spAutoFit/>
          </a:bodyPr>
          <a:lstStyle/>
          <a:p>
            <a:pPr>
              <a:buFont typeface="Wingdings" pitchFamily="2" charset="2"/>
              <a:buChar char="§"/>
            </a:pPr>
            <a:r>
              <a:rPr lang="en-US" sz="2800" i="1" dirty="0" err="1" smtClean="0">
                <a:solidFill>
                  <a:schemeClr val="tx1"/>
                </a:solidFill>
                <a:latin typeface="Georgia" pitchFamily="18" charset="0"/>
              </a:rPr>
              <a:t>Selimiye</a:t>
            </a:r>
            <a:r>
              <a:rPr lang="en-US" sz="2800" i="1" dirty="0" smtClean="0">
                <a:solidFill>
                  <a:schemeClr val="tx1"/>
                </a:solidFill>
                <a:latin typeface="Georgia" pitchFamily="18" charset="0"/>
              </a:rPr>
              <a:t> Mosque</a:t>
            </a:r>
            <a:endParaRPr lang="en-US" sz="2800" i="1" dirty="0">
              <a:solidFill>
                <a:schemeClr val="tx1"/>
              </a:solidFill>
              <a:latin typeface="Georgia"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0"/>
            <a:ext cx="5257800" cy="769441"/>
          </a:xfrm>
          <a:prstGeom prst="rect">
            <a:avLst/>
          </a:prstGeom>
        </p:spPr>
        <p:txBody>
          <a:bodyPr wrap="square">
            <a:spAutoFit/>
          </a:bodyPr>
          <a:lstStyle/>
          <a:p>
            <a:r>
              <a:rPr lang="en-US" sz="4400" b="1" i="1" u="sng" dirty="0" err="1" smtClean="0">
                <a:solidFill>
                  <a:srgbClr val="222222"/>
                </a:solidFill>
                <a:latin typeface="Georgia" pitchFamily="18" charset="0"/>
              </a:rPr>
              <a:t>Selimiye</a:t>
            </a:r>
            <a:r>
              <a:rPr lang="en-US" sz="4400" b="1" i="1" u="sng" dirty="0" smtClean="0">
                <a:solidFill>
                  <a:srgbClr val="222222"/>
                </a:solidFill>
                <a:latin typeface="Georgia" pitchFamily="18" charset="0"/>
              </a:rPr>
              <a:t> Mosque</a:t>
            </a:r>
            <a:endParaRPr lang="en-US" sz="4400" b="1" i="1" u="sng" dirty="0">
              <a:latin typeface="Georgia" pitchFamily="18" charset="0"/>
            </a:endParaRPr>
          </a:p>
        </p:txBody>
      </p:sp>
      <p:sp>
        <p:nvSpPr>
          <p:cNvPr id="28673" name="Rectangle 1"/>
          <p:cNvSpPr>
            <a:spLocks noChangeArrowheads="1"/>
          </p:cNvSpPr>
          <p:nvPr/>
        </p:nvSpPr>
        <p:spPr bwMode="auto">
          <a:xfrm>
            <a:off x="152400" y="990600"/>
            <a:ext cx="8839200" cy="5381613"/>
          </a:xfrm>
          <a:prstGeom prst="rect">
            <a:avLst/>
          </a:prstGeom>
          <a:noFill/>
          <a:ln w="9525">
            <a:noFill/>
            <a:miter lim="800000"/>
            <a:headEnd/>
            <a:tailEnd/>
          </a:ln>
          <a:effectLst/>
        </p:spPr>
        <p:txBody>
          <a:bodyPr vert="horz" wrap="square" lIns="0" tIns="-17457" rIns="0" bIns="-17457"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222222"/>
                </a:solidFill>
                <a:effectLst/>
                <a:latin typeface="Georgia" pitchFamily="18" charset="0"/>
                <a:cs typeface="Arial" pitchFamily="34" charset="0"/>
              </a:rPr>
              <a:t>The </a:t>
            </a:r>
            <a:r>
              <a:rPr kumimoji="0" lang="en-US" sz="1600" b="0" i="0" u="none" strike="noStrike" cap="none" normalizeH="0" baseline="0" dirty="0" err="1" smtClean="0">
                <a:ln>
                  <a:noFill/>
                </a:ln>
                <a:solidFill>
                  <a:srgbClr val="222222"/>
                </a:solidFill>
                <a:effectLst/>
                <a:latin typeface="Georgia" pitchFamily="18" charset="0"/>
                <a:cs typeface="Arial" pitchFamily="34" charset="0"/>
              </a:rPr>
              <a:t>Selimiye</a:t>
            </a:r>
            <a:r>
              <a:rPr kumimoji="0" lang="en-US" sz="1600" b="0" i="0" u="none" strike="noStrike" cap="none" normalizeH="0" baseline="0" dirty="0" smtClean="0">
                <a:ln>
                  <a:noFill/>
                </a:ln>
                <a:solidFill>
                  <a:srgbClr val="222222"/>
                </a:solidFill>
                <a:effectLst/>
                <a:latin typeface="Georgia" pitchFamily="18" charset="0"/>
                <a:cs typeface="Arial" pitchFamily="34" charset="0"/>
              </a:rPr>
              <a:t> Mosque and the Islamic Cultural Center in Bar, Montenegro, are buildings that the Board of the Islamic Community of Bar began construction on July 28, 2002. The Turkish Agency for International Cooperation and Coordination TIKA has completed the works and equipped the facility, which was inaugurated on May 29-30, 2014. Orthodox Church of St. Nikola in </a:t>
            </a:r>
            <a:r>
              <a:rPr kumimoji="0" lang="en-US" sz="1600" b="0" i="0" u="none" strike="noStrike" cap="none" normalizeH="0" baseline="0" dirty="0" err="1" smtClean="0">
                <a:ln>
                  <a:noFill/>
                </a:ln>
                <a:solidFill>
                  <a:srgbClr val="222222"/>
                </a:solidFill>
                <a:effectLst/>
                <a:latin typeface="Georgia" pitchFamily="18" charset="0"/>
                <a:cs typeface="Arial" pitchFamily="34" charset="0"/>
              </a:rPr>
              <a:t>Stari</a:t>
            </a:r>
            <a:r>
              <a:rPr kumimoji="0" lang="en-US" sz="1600" b="0" i="0" u="none" strike="noStrike" cap="none" normalizeH="0" baseline="0" dirty="0" smtClean="0">
                <a:ln>
                  <a:noFill/>
                </a:ln>
                <a:solidFill>
                  <a:srgbClr val="222222"/>
                </a:solidFill>
                <a:effectLst/>
                <a:latin typeface="Georgia" pitchFamily="18" charset="0"/>
                <a:cs typeface="Arial" pitchFamily="34" charset="0"/>
              </a:rPr>
              <a:t> Bar is located near this </a:t>
            </a:r>
            <a:r>
              <a:rPr kumimoji="0" lang="en-US" sz="1600" b="0" i="0" u="none" strike="noStrike" cap="none" normalizeH="0" baseline="0" dirty="0" smtClean="0">
                <a:ln>
                  <a:noFill/>
                </a:ln>
                <a:solidFill>
                  <a:srgbClr val="222222"/>
                </a:solidFill>
                <a:effectLst/>
                <a:latin typeface="Georgia" pitchFamily="18" charset="0"/>
                <a:cs typeface="Arial" pitchFamily="34" charset="0"/>
              </a:rPr>
              <a:t>mosque </a:t>
            </a:r>
            <a:r>
              <a:rPr kumimoji="0" lang="en-US" sz="1600" b="0" i="0" u="none" strike="noStrike" cap="none" normalizeH="0" baseline="0" dirty="0" err="1" smtClean="0">
                <a:ln>
                  <a:noFill/>
                </a:ln>
                <a:solidFill>
                  <a:srgbClr val="222222"/>
                </a:solidFill>
                <a:effectLst/>
                <a:latin typeface="Georgia" pitchFamily="18" charset="0"/>
                <a:cs typeface="Arial" pitchFamily="34" charset="0"/>
              </a:rPr>
              <a:t>Selimiye</a:t>
            </a:r>
            <a:r>
              <a:rPr kumimoji="0" lang="en-US" sz="1600" b="0" i="0" u="none" strike="noStrike" cap="none" normalizeH="0" baseline="0" dirty="0" smtClean="0">
                <a:ln>
                  <a:noFill/>
                </a:ln>
                <a:solidFill>
                  <a:srgbClr val="222222"/>
                </a:solidFill>
                <a:effectLst/>
                <a:latin typeface="Georgia" pitchFamily="18" charset="0"/>
                <a:cs typeface="Arial" pitchFamily="34" charset="0"/>
              </a:rPr>
              <a:t> </a:t>
            </a:r>
            <a:r>
              <a:rPr kumimoji="0" lang="en-US" sz="1600" b="0" i="0" u="none" strike="noStrike" cap="none" normalizeH="0" baseline="0" dirty="0" smtClean="0">
                <a:ln>
                  <a:noFill/>
                </a:ln>
                <a:solidFill>
                  <a:srgbClr val="222222"/>
                </a:solidFill>
                <a:effectLst/>
                <a:latin typeface="Georgia" pitchFamily="18" charset="0"/>
                <a:cs typeface="Arial" pitchFamily="34" charset="0"/>
              </a:rPr>
              <a:t>Mosque in Bar. View from the place near the church of St. Sundays on </a:t>
            </a:r>
            <a:r>
              <a:rPr kumimoji="0" lang="en-US" sz="1600" b="0" i="0" u="none" strike="noStrike" cap="none" normalizeH="0" baseline="0" dirty="0" err="1" smtClean="0">
                <a:ln>
                  <a:noFill/>
                </a:ln>
                <a:solidFill>
                  <a:srgbClr val="222222"/>
                </a:solidFill>
                <a:effectLst/>
                <a:latin typeface="Georgia" pitchFamily="18" charset="0"/>
                <a:cs typeface="Arial" pitchFamily="34" charset="0"/>
              </a:rPr>
              <a:t>Rap.The</a:t>
            </a:r>
            <a:r>
              <a:rPr kumimoji="0" lang="en-US" sz="1600" b="0" i="0" u="none" strike="noStrike" cap="none" normalizeH="0" baseline="0" dirty="0" smtClean="0">
                <a:ln>
                  <a:noFill/>
                </a:ln>
                <a:solidFill>
                  <a:srgbClr val="222222"/>
                </a:solidFill>
                <a:effectLst/>
                <a:latin typeface="Georgia" pitchFamily="18" charset="0"/>
                <a:cs typeface="Arial" pitchFamily="34" charset="0"/>
              </a:rPr>
              <a:t> </a:t>
            </a:r>
            <a:r>
              <a:rPr kumimoji="0" lang="en-US" sz="1600" b="0" i="0" u="none" strike="noStrike" cap="none" normalizeH="0" baseline="0" dirty="0" smtClean="0">
                <a:ln>
                  <a:noFill/>
                </a:ln>
                <a:solidFill>
                  <a:srgbClr val="222222"/>
                </a:solidFill>
                <a:effectLst/>
                <a:latin typeface="Georgia" pitchFamily="18" charset="0"/>
                <a:cs typeface="Arial" pitchFamily="34" charset="0"/>
              </a:rPr>
              <a:t>authors and leading responsible designers from 2002 to 2014 were architects and B.Sc. </a:t>
            </a:r>
            <a:r>
              <a:rPr kumimoji="0" lang="en-US" sz="1600" b="0" i="0" u="none" strike="noStrike" cap="none" normalizeH="0" baseline="0" dirty="0" err="1" smtClean="0">
                <a:ln>
                  <a:noFill/>
                </a:ln>
                <a:solidFill>
                  <a:srgbClr val="222222"/>
                </a:solidFill>
                <a:effectLst/>
                <a:latin typeface="Georgia" pitchFamily="18" charset="0"/>
                <a:cs typeface="Arial" pitchFamily="34" charset="0"/>
              </a:rPr>
              <a:t>ing</a:t>
            </a:r>
            <a:r>
              <a:rPr kumimoji="0" lang="en-US" sz="1600" b="0" i="0" u="none" strike="noStrike" cap="none" normalizeH="0" baseline="0" dirty="0" smtClean="0">
                <a:ln>
                  <a:noFill/>
                </a:ln>
                <a:solidFill>
                  <a:srgbClr val="222222"/>
                </a:solidFill>
                <a:effectLst/>
                <a:latin typeface="Georgia" pitchFamily="18" charset="0"/>
                <a:cs typeface="Arial" pitchFamily="34" charset="0"/>
              </a:rPr>
              <a:t>. </a:t>
            </a:r>
            <a:r>
              <a:rPr kumimoji="0" lang="en-US" sz="1600" b="0" i="0" u="none" strike="noStrike" cap="none" normalizeH="0" baseline="0" dirty="0" err="1" smtClean="0">
                <a:ln>
                  <a:noFill/>
                </a:ln>
                <a:solidFill>
                  <a:srgbClr val="222222"/>
                </a:solidFill>
                <a:effectLst/>
                <a:latin typeface="Georgia" pitchFamily="18" charset="0"/>
                <a:cs typeface="Arial" pitchFamily="34" charset="0"/>
              </a:rPr>
              <a:t>Selim</a:t>
            </a:r>
            <a:r>
              <a:rPr kumimoji="0" lang="en-US" sz="1600" b="0" i="0" u="none" strike="noStrike" cap="none" normalizeH="0" baseline="0" dirty="0" smtClean="0">
                <a:ln>
                  <a:noFill/>
                </a:ln>
                <a:solidFill>
                  <a:srgbClr val="222222"/>
                </a:solidFill>
                <a:effectLst/>
                <a:latin typeface="Georgia" pitchFamily="18" charset="0"/>
                <a:cs typeface="Arial" pitchFamily="34" charset="0"/>
              </a:rPr>
              <a:t> </a:t>
            </a:r>
            <a:r>
              <a:rPr kumimoji="0" lang="en-US" sz="1600" b="0" i="0" u="none" strike="noStrike" cap="none" normalizeH="0" baseline="0" dirty="0" err="1" smtClean="0">
                <a:ln>
                  <a:noFill/>
                </a:ln>
                <a:solidFill>
                  <a:srgbClr val="222222"/>
                </a:solidFill>
                <a:effectLst/>
                <a:latin typeface="Georgia" pitchFamily="18" charset="0"/>
                <a:cs typeface="Arial" pitchFamily="34" charset="0"/>
              </a:rPr>
              <a:t>Resulbegović</a:t>
            </a:r>
            <a:r>
              <a:rPr kumimoji="0" lang="en-US" sz="1600" b="0" i="0" u="none" strike="noStrike" cap="none" normalizeH="0" baseline="0" dirty="0" smtClean="0">
                <a:ln>
                  <a:noFill/>
                </a:ln>
                <a:solidFill>
                  <a:srgbClr val="222222"/>
                </a:solidFill>
                <a:effectLst/>
                <a:latin typeface="Georgia" pitchFamily="18" charset="0"/>
                <a:cs typeface="Arial" pitchFamily="34" charset="0"/>
              </a:rPr>
              <a:t> and </a:t>
            </a:r>
            <a:r>
              <a:rPr kumimoji="0" lang="en-US" sz="1600" b="0" i="0" u="none" strike="noStrike" cap="none" normalizeH="0" baseline="0" dirty="0" err="1" smtClean="0">
                <a:ln>
                  <a:noFill/>
                </a:ln>
                <a:solidFill>
                  <a:srgbClr val="222222"/>
                </a:solidFill>
                <a:effectLst/>
                <a:latin typeface="Georgia" pitchFamily="18" charset="0"/>
                <a:cs typeface="Arial" pitchFamily="34" charset="0"/>
              </a:rPr>
              <a:t>Fuad</a:t>
            </a:r>
            <a:r>
              <a:rPr kumimoji="0" lang="en-US" sz="1600" b="0" i="0" u="none" strike="noStrike" cap="none" normalizeH="0" baseline="0" dirty="0" smtClean="0">
                <a:ln>
                  <a:noFill/>
                </a:ln>
                <a:solidFill>
                  <a:srgbClr val="222222"/>
                </a:solidFill>
                <a:effectLst/>
                <a:latin typeface="Georgia" pitchFamily="18" charset="0"/>
                <a:cs typeface="Arial" pitchFamily="34" charset="0"/>
              </a:rPr>
              <a:t> </a:t>
            </a:r>
            <a:r>
              <a:rPr kumimoji="0" lang="en-US" sz="1600" b="0" i="0" u="none" strike="noStrike" cap="none" normalizeH="0" baseline="0" dirty="0" err="1" smtClean="0">
                <a:ln>
                  <a:noFill/>
                </a:ln>
                <a:solidFill>
                  <a:srgbClr val="222222"/>
                </a:solidFill>
                <a:effectLst/>
                <a:latin typeface="Georgia" pitchFamily="18" charset="0"/>
                <a:cs typeface="Arial" pitchFamily="34" charset="0"/>
              </a:rPr>
              <a:t>Mavrić</a:t>
            </a:r>
            <a:r>
              <a:rPr kumimoji="0" lang="en-US" sz="1600" b="0" i="0" u="none" strike="noStrike" cap="none" normalizeH="0" baseline="0" dirty="0" smtClean="0">
                <a:ln>
                  <a:noFill/>
                </a:ln>
                <a:solidFill>
                  <a:srgbClr val="222222"/>
                </a:solidFill>
                <a:effectLst/>
                <a:latin typeface="Georgia" pitchFamily="18" charset="0"/>
                <a:cs typeface="Arial" pitchFamily="34" charset="0"/>
              </a:rPr>
              <a:t> from </a:t>
            </a:r>
            <a:r>
              <a:rPr kumimoji="0" lang="en-US" sz="1600" b="0" i="0" u="none" strike="noStrike" cap="none" normalizeH="0" baseline="0" dirty="0" err="1" smtClean="0">
                <a:ln>
                  <a:noFill/>
                </a:ln>
                <a:solidFill>
                  <a:srgbClr val="222222"/>
                </a:solidFill>
                <a:effectLst/>
                <a:latin typeface="Georgia" pitchFamily="18" charset="0"/>
                <a:cs typeface="Arial" pitchFamily="34" charset="0"/>
              </a:rPr>
              <a:t>Ulcinj</a:t>
            </a:r>
            <a:r>
              <a:rPr kumimoji="0" lang="en-US" sz="1600" b="0" i="0" u="none" strike="noStrike" cap="none" normalizeH="0" baseline="0" dirty="0" smtClean="0">
                <a:ln>
                  <a:noFill/>
                </a:ln>
                <a:solidFill>
                  <a:srgbClr val="222222"/>
                </a:solidFill>
                <a:effectLst/>
                <a:latin typeface="Georgia" pitchFamily="18" charset="0"/>
                <a:cs typeface="Arial" pitchFamily="34" charset="0"/>
              </a:rPr>
              <a:t>. It is the largest Islamic cultural center in Montenegro, and one of the largest in the Balkans, built on an area of ​​3,950 square meters, which includes the </a:t>
            </a:r>
            <a:r>
              <a:rPr kumimoji="0" lang="en-US" sz="1600" b="0" i="0" u="none" strike="noStrike" cap="none" normalizeH="0" baseline="0" dirty="0" err="1" smtClean="0">
                <a:ln>
                  <a:noFill/>
                </a:ln>
                <a:solidFill>
                  <a:srgbClr val="222222"/>
                </a:solidFill>
                <a:effectLst/>
                <a:latin typeface="Georgia" pitchFamily="18" charset="0"/>
                <a:cs typeface="Arial" pitchFamily="34" charset="0"/>
              </a:rPr>
              <a:t>Selimiye</a:t>
            </a:r>
            <a:r>
              <a:rPr kumimoji="0" lang="en-US" sz="1600" b="0" i="0" u="none" strike="noStrike" cap="none" normalizeH="0" baseline="0" dirty="0" smtClean="0">
                <a:ln>
                  <a:noFill/>
                </a:ln>
                <a:solidFill>
                  <a:srgbClr val="222222"/>
                </a:solidFill>
                <a:effectLst/>
                <a:latin typeface="Georgia" pitchFamily="18" charset="0"/>
                <a:cs typeface="Arial" pitchFamily="34" charset="0"/>
              </a:rPr>
              <a:t> Mosque. The works cost about four million </a:t>
            </a:r>
            <a:r>
              <a:rPr kumimoji="0" lang="en-US" sz="1600" b="0" i="0" u="none" strike="noStrike" cap="none" normalizeH="0" baseline="0" dirty="0" err="1" smtClean="0">
                <a:ln>
                  <a:noFill/>
                </a:ln>
                <a:solidFill>
                  <a:srgbClr val="222222"/>
                </a:solidFill>
                <a:effectLst/>
                <a:latin typeface="Georgia" pitchFamily="18" charset="0"/>
                <a:cs typeface="Arial" pitchFamily="34" charset="0"/>
              </a:rPr>
              <a:t>euros</a:t>
            </a:r>
            <a:r>
              <a:rPr kumimoji="0" lang="en-US" sz="1600" b="0" i="0" u="none" strike="noStrike" cap="none" normalizeH="0" baseline="0" dirty="0" smtClean="0">
                <a:ln>
                  <a:noFill/>
                </a:ln>
                <a:solidFill>
                  <a:srgbClr val="222222"/>
                </a:solidFill>
                <a:effectLst/>
                <a:latin typeface="Georgia" pitchFamily="18" charset="0"/>
                <a:cs typeface="Arial" pitchFamily="34" charset="0"/>
              </a:rPr>
              <a:t>, and the facility was built on the </a:t>
            </a:r>
            <a:r>
              <a:rPr kumimoji="0" lang="en-US" sz="1600" b="0" i="0" u="none" strike="noStrike" cap="none" normalizeH="0" baseline="0" dirty="0" err="1" smtClean="0">
                <a:ln>
                  <a:noFill/>
                </a:ln>
                <a:solidFill>
                  <a:srgbClr val="222222"/>
                </a:solidFill>
                <a:effectLst/>
                <a:latin typeface="Georgia" pitchFamily="18" charset="0"/>
                <a:cs typeface="Arial" pitchFamily="34" charset="0"/>
              </a:rPr>
              <a:t>waqf</a:t>
            </a:r>
            <a:r>
              <a:rPr kumimoji="0" lang="en-US" sz="1600" b="0" i="0" u="none" strike="noStrike" cap="none" normalizeH="0" baseline="0" dirty="0" smtClean="0">
                <a:ln>
                  <a:noFill/>
                </a:ln>
                <a:solidFill>
                  <a:srgbClr val="222222"/>
                </a:solidFill>
                <a:effectLst/>
                <a:latin typeface="Georgia" pitchFamily="18" charset="0"/>
                <a:cs typeface="Arial" pitchFamily="34" charset="0"/>
              </a:rPr>
              <a:t> land of the Islamic Community. It was bequeathed by Fatima </a:t>
            </a:r>
            <a:r>
              <a:rPr kumimoji="0" lang="en-US" sz="1600" b="0" i="0" u="none" strike="noStrike" cap="none" normalizeH="0" baseline="0" dirty="0" err="1" smtClean="0">
                <a:ln>
                  <a:noFill/>
                </a:ln>
                <a:solidFill>
                  <a:srgbClr val="222222"/>
                </a:solidFill>
                <a:effectLst/>
                <a:latin typeface="Georgia" pitchFamily="18" charset="0"/>
                <a:cs typeface="Arial" pitchFamily="34" charset="0"/>
              </a:rPr>
              <a:t>Omerbašić</a:t>
            </a:r>
            <a:r>
              <a:rPr kumimoji="0" lang="en-US" sz="1600" b="0" i="0" u="none" strike="noStrike" cap="none" normalizeH="0" baseline="0" dirty="0" smtClean="0">
                <a:ln>
                  <a:noFill/>
                </a:ln>
                <a:solidFill>
                  <a:srgbClr val="222222"/>
                </a:solidFill>
                <a:effectLst/>
                <a:latin typeface="Georgia" pitchFamily="18" charset="0"/>
                <a:cs typeface="Arial" pitchFamily="34" charset="0"/>
              </a:rPr>
              <a:t> in the 19th century, for the needs of the </a:t>
            </a:r>
            <a:r>
              <a:rPr kumimoji="0" lang="en-US" sz="1600" b="0" i="0" u="none" strike="noStrike" cap="none" normalizeH="0" baseline="0" dirty="0" err="1" smtClean="0">
                <a:ln>
                  <a:noFill/>
                </a:ln>
                <a:solidFill>
                  <a:srgbClr val="222222"/>
                </a:solidFill>
                <a:effectLst/>
                <a:latin typeface="Georgia" pitchFamily="18" charset="0"/>
                <a:cs typeface="Arial" pitchFamily="34" charset="0"/>
              </a:rPr>
              <a:t>Tuđemili</a:t>
            </a:r>
            <a:r>
              <a:rPr kumimoji="0" lang="en-US" sz="1600" b="0" i="0" u="none" strike="noStrike" cap="none" normalizeH="0" baseline="0" dirty="0" smtClean="0">
                <a:ln>
                  <a:noFill/>
                </a:ln>
                <a:solidFill>
                  <a:srgbClr val="222222"/>
                </a:solidFill>
                <a:effectLst/>
                <a:latin typeface="Georgia" pitchFamily="18" charset="0"/>
                <a:cs typeface="Arial" pitchFamily="34" charset="0"/>
              </a:rPr>
              <a:t> congregation. The white stone was brought from Turkey, and the works lasted twelve years. The name is </a:t>
            </a:r>
            <a:r>
              <a:rPr kumimoji="0" lang="en-US" sz="1600" b="0" i="0" u="none" strike="noStrike" cap="none" normalizeH="0" baseline="0" dirty="0" err="1" smtClean="0">
                <a:ln>
                  <a:noFill/>
                </a:ln>
                <a:solidFill>
                  <a:srgbClr val="222222"/>
                </a:solidFill>
                <a:effectLst/>
                <a:latin typeface="Georgia" pitchFamily="18" charset="0"/>
                <a:cs typeface="Arial" pitchFamily="34" charset="0"/>
              </a:rPr>
              <a:t>Selimija</a:t>
            </a:r>
            <a:r>
              <a:rPr kumimoji="0" lang="en-US" sz="1600" b="0" i="0" u="none" strike="noStrike" cap="none" normalizeH="0" baseline="0" dirty="0" smtClean="0">
                <a:ln>
                  <a:noFill/>
                </a:ln>
                <a:solidFill>
                  <a:srgbClr val="222222"/>
                </a:solidFill>
                <a:effectLst/>
                <a:latin typeface="Georgia" pitchFamily="18" charset="0"/>
                <a:cs typeface="Arial" pitchFamily="34" charset="0"/>
              </a:rPr>
              <a:t>, in memory of the first mosque built in the Old Town of Bar, of which only the foundations have survived today. The Islamic Cultural Center consists of two wings. In the right wing there are classrooms and IT cabinets, a kindergarten with modern equipment and a playground, a library and reading room, a research center, </a:t>
            </a:r>
            <a:r>
              <a:rPr kumimoji="0" lang="en-US" sz="1600" b="0" i="0" u="none" strike="noStrike" cap="none" normalizeH="0" baseline="0" dirty="0" err="1" smtClean="0">
                <a:ln>
                  <a:noFill/>
                </a:ln>
                <a:solidFill>
                  <a:srgbClr val="222222"/>
                </a:solidFill>
                <a:effectLst/>
                <a:latin typeface="Georgia" pitchFamily="18" charset="0"/>
                <a:cs typeface="Arial" pitchFamily="34" charset="0"/>
              </a:rPr>
              <a:t>musafirhana</a:t>
            </a:r>
            <a:r>
              <a:rPr kumimoji="0" lang="en-US" sz="1600" b="0" i="0" u="none" strike="noStrike" cap="none" normalizeH="0" baseline="0" dirty="0" smtClean="0">
                <a:ln>
                  <a:noFill/>
                </a:ln>
                <a:solidFill>
                  <a:srgbClr val="222222"/>
                </a:solidFill>
                <a:effectLst/>
                <a:latin typeface="Georgia" pitchFamily="18" charset="0"/>
                <a:cs typeface="Arial" pitchFamily="34" charset="0"/>
              </a:rPr>
              <a:t> and </a:t>
            </a:r>
            <a:r>
              <a:rPr kumimoji="0" lang="en-US" sz="1600" b="0" i="0" u="none" strike="noStrike" cap="none" normalizeH="0" baseline="0" dirty="0" err="1" smtClean="0">
                <a:ln>
                  <a:noFill/>
                </a:ln>
                <a:solidFill>
                  <a:srgbClr val="222222"/>
                </a:solidFill>
                <a:effectLst/>
                <a:latin typeface="Georgia" pitchFamily="18" charset="0"/>
                <a:cs typeface="Arial" pitchFamily="34" charset="0"/>
              </a:rPr>
              <a:t>muhabethana</a:t>
            </a:r>
            <a:r>
              <a:rPr kumimoji="0" lang="en-US" sz="1600" b="0" i="0" u="none" strike="noStrike" cap="none" normalizeH="0" baseline="0" dirty="0" smtClean="0">
                <a:ln>
                  <a:noFill/>
                </a:ln>
                <a:solidFill>
                  <a:srgbClr val="222222"/>
                </a:solidFill>
                <a:effectLst/>
                <a:latin typeface="Georgia" pitchFamily="18" charset="0"/>
                <a:cs typeface="Arial" pitchFamily="34" charset="0"/>
              </a:rPr>
              <a:t>, toilets and bathrooms, offices for officials and administration of the Board. In the left wing there is a restaurant with oriental cuisine, a hall for </a:t>
            </a:r>
            <a:r>
              <a:rPr kumimoji="0" lang="en-US" sz="1600" b="0" i="0" u="none" strike="noStrike" cap="none" normalizeH="0" baseline="0" dirty="0" err="1" smtClean="0">
                <a:ln>
                  <a:noFill/>
                </a:ln>
                <a:solidFill>
                  <a:srgbClr val="222222"/>
                </a:solidFill>
                <a:effectLst/>
                <a:latin typeface="Georgia" pitchFamily="18" charset="0"/>
                <a:cs typeface="Arial" pitchFamily="34" charset="0"/>
              </a:rPr>
              <a:t>sharia</a:t>
            </a:r>
            <a:r>
              <a:rPr kumimoji="0" lang="en-US" sz="1600" b="0" i="0" u="none" strike="noStrike" cap="none" normalizeH="0" baseline="0" dirty="0" smtClean="0">
                <a:ln>
                  <a:noFill/>
                </a:ln>
                <a:solidFill>
                  <a:srgbClr val="222222"/>
                </a:solidFill>
                <a:effectLst/>
                <a:latin typeface="Georgia" pitchFamily="18" charset="0"/>
                <a:cs typeface="Arial" pitchFamily="34" charset="0"/>
              </a:rPr>
              <a:t> wedding, a room for simultaneous translation, a boutique with religious props, guest apartments. The opening was attended by Archpriest-</a:t>
            </a:r>
            <a:r>
              <a:rPr kumimoji="0" lang="en-US" sz="1600" b="0" i="0" u="none" strike="noStrike" cap="none" normalizeH="0" baseline="0" dirty="0" err="1" smtClean="0">
                <a:ln>
                  <a:noFill/>
                </a:ln>
                <a:solidFill>
                  <a:srgbClr val="222222"/>
                </a:solidFill>
                <a:effectLst/>
                <a:latin typeface="Georgia" pitchFamily="18" charset="0"/>
                <a:cs typeface="Arial" pitchFamily="34" charset="0"/>
              </a:rPr>
              <a:t>Staurophore</a:t>
            </a:r>
            <a:r>
              <a:rPr kumimoji="0" lang="en-US" sz="1600" b="0" i="0" u="none" strike="noStrike" cap="none" normalizeH="0" baseline="0" dirty="0" smtClean="0">
                <a:ln>
                  <a:noFill/>
                </a:ln>
                <a:solidFill>
                  <a:srgbClr val="222222"/>
                </a:solidFill>
                <a:effectLst/>
                <a:latin typeface="Georgia" pitchFamily="18" charset="0"/>
                <a:cs typeface="Arial" pitchFamily="34" charset="0"/>
              </a:rPr>
              <a:t> </a:t>
            </a:r>
            <a:r>
              <a:rPr kumimoji="0" lang="en-US" sz="1600" b="0" i="0" u="none" strike="noStrike" cap="none" normalizeH="0" baseline="0" dirty="0" err="1" smtClean="0">
                <a:ln>
                  <a:noFill/>
                </a:ln>
                <a:solidFill>
                  <a:srgbClr val="222222"/>
                </a:solidFill>
                <a:effectLst/>
                <a:latin typeface="Georgia" pitchFamily="18" charset="0"/>
                <a:cs typeface="Arial" pitchFamily="34" charset="0"/>
              </a:rPr>
              <a:t>Radoman</a:t>
            </a:r>
            <a:r>
              <a:rPr kumimoji="0" lang="en-US" sz="1600" b="0" i="0" u="none" strike="noStrike" cap="none" normalizeH="0" baseline="0" dirty="0" smtClean="0">
                <a:ln>
                  <a:noFill/>
                </a:ln>
                <a:solidFill>
                  <a:srgbClr val="222222"/>
                </a:solidFill>
                <a:effectLst/>
                <a:latin typeface="Georgia" pitchFamily="18" charset="0"/>
                <a:cs typeface="Arial" pitchFamily="34" charset="0"/>
              </a:rPr>
              <a:t> </a:t>
            </a:r>
            <a:r>
              <a:rPr kumimoji="0" lang="en-US" sz="1600" b="0" i="0" u="none" strike="noStrike" cap="none" normalizeH="0" baseline="0" dirty="0" err="1" smtClean="0">
                <a:ln>
                  <a:noFill/>
                </a:ln>
                <a:solidFill>
                  <a:srgbClr val="222222"/>
                </a:solidFill>
                <a:effectLst/>
                <a:latin typeface="Georgia" pitchFamily="18" charset="0"/>
                <a:cs typeface="Arial" pitchFamily="34" charset="0"/>
              </a:rPr>
              <a:t>Mijajlovic</a:t>
            </a:r>
            <a:r>
              <a:rPr kumimoji="0" lang="en-US" sz="1600" b="0" i="0" u="none" strike="noStrike" cap="none" normalizeH="0" baseline="0" dirty="0" smtClean="0">
                <a:ln>
                  <a:noFill/>
                </a:ln>
                <a:solidFill>
                  <a:srgbClr val="222222"/>
                </a:solidFill>
                <a:effectLst/>
                <a:latin typeface="Georgia" pitchFamily="18" charset="0"/>
                <a:cs typeface="Arial" pitchFamily="34" charset="0"/>
              </a:rPr>
              <a:t>, Archbishop of Bar </a:t>
            </a:r>
            <a:r>
              <a:rPr kumimoji="0" lang="en-US" sz="1600" b="0" i="0" u="none" strike="noStrike" cap="none" normalizeH="0" baseline="0" dirty="0" err="1" smtClean="0">
                <a:ln>
                  <a:noFill/>
                </a:ln>
                <a:solidFill>
                  <a:srgbClr val="222222"/>
                </a:solidFill>
                <a:effectLst/>
                <a:latin typeface="Georgia" pitchFamily="18" charset="0"/>
                <a:cs typeface="Arial" pitchFamily="34" charset="0"/>
              </a:rPr>
              <a:t>Zef</a:t>
            </a:r>
            <a:r>
              <a:rPr kumimoji="0" lang="en-US" sz="1600" b="0" i="0" u="none" strike="noStrike" cap="none" normalizeH="0" baseline="0" dirty="0" smtClean="0">
                <a:ln>
                  <a:noFill/>
                </a:ln>
                <a:solidFill>
                  <a:srgbClr val="222222"/>
                </a:solidFill>
                <a:effectLst/>
                <a:latin typeface="Georgia" pitchFamily="18" charset="0"/>
                <a:cs typeface="Arial" pitchFamily="34" charset="0"/>
              </a:rPr>
              <a:t> </a:t>
            </a:r>
            <a:r>
              <a:rPr kumimoji="0" lang="en-US" sz="1600" b="0" i="0" u="none" strike="noStrike" cap="none" normalizeH="0" baseline="0" dirty="0" err="1" smtClean="0">
                <a:ln>
                  <a:noFill/>
                </a:ln>
                <a:solidFill>
                  <a:srgbClr val="222222"/>
                </a:solidFill>
                <a:effectLst/>
                <a:latin typeface="Georgia" pitchFamily="18" charset="0"/>
                <a:cs typeface="Arial" pitchFamily="34" charset="0"/>
              </a:rPr>
              <a:t>Gashi</a:t>
            </a:r>
            <a:r>
              <a:rPr kumimoji="0" lang="en-US" sz="1600" b="0" i="0" u="none" strike="noStrike" cap="none" normalizeH="0" baseline="0" dirty="0" smtClean="0">
                <a:ln>
                  <a:noFill/>
                </a:ln>
                <a:solidFill>
                  <a:srgbClr val="222222"/>
                </a:solidFill>
                <a:effectLst/>
                <a:latin typeface="Georgia" pitchFamily="18" charset="0"/>
                <a:cs typeface="Arial" pitchFamily="34" charset="0"/>
              </a:rPr>
              <a:t>, President of Montenegro </a:t>
            </a:r>
            <a:r>
              <a:rPr kumimoji="0" lang="en-US" sz="1600" b="0" i="0" u="none" strike="noStrike" cap="none" normalizeH="0" baseline="0" dirty="0" err="1" smtClean="0">
                <a:ln>
                  <a:noFill/>
                </a:ln>
                <a:solidFill>
                  <a:srgbClr val="222222"/>
                </a:solidFill>
                <a:effectLst/>
                <a:latin typeface="Georgia" pitchFamily="18" charset="0"/>
                <a:cs typeface="Arial" pitchFamily="34" charset="0"/>
              </a:rPr>
              <a:t>Filip</a:t>
            </a:r>
            <a:r>
              <a:rPr kumimoji="0" lang="en-US" sz="1600" b="0" i="0" u="none" strike="noStrike" cap="none" normalizeH="0" baseline="0" dirty="0" smtClean="0">
                <a:ln>
                  <a:noFill/>
                </a:ln>
                <a:solidFill>
                  <a:srgbClr val="222222"/>
                </a:solidFill>
                <a:effectLst/>
                <a:latin typeface="Georgia" pitchFamily="18" charset="0"/>
                <a:cs typeface="Arial" pitchFamily="34" charset="0"/>
              </a:rPr>
              <a:t> </a:t>
            </a:r>
            <a:r>
              <a:rPr kumimoji="0" lang="en-US" sz="1600" b="0" i="0" u="none" strike="noStrike" cap="none" normalizeH="0" baseline="0" dirty="0" err="1" smtClean="0">
                <a:ln>
                  <a:noFill/>
                </a:ln>
                <a:solidFill>
                  <a:srgbClr val="222222"/>
                </a:solidFill>
                <a:effectLst/>
                <a:latin typeface="Georgia" pitchFamily="18" charset="0"/>
                <a:cs typeface="Arial" pitchFamily="34" charset="0"/>
              </a:rPr>
              <a:t>Vujanovic</a:t>
            </a:r>
            <a:r>
              <a:rPr kumimoji="0" lang="en-US" sz="1600" b="0" i="0" u="none" strike="noStrike" cap="none" normalizeH="0" baseline="0" dirty="0" smtClean="0">
                <a:ln>
                  <a:noFill/>
                </a:ln>
                <a:solidFill>
                  <a:srgbClr val="222222"/>
                </a:solidFill>
                <a:effectLst/>
                <a:latin typeface="Georgia" pitchFamily="18" charset="0"/>
                <a:cs typeface="Arial" pitchFamily="34" charset="0"/>
              </a:rPr>
              <a:t>, President of the Parliament of Montenegro </a:t>
            </a:r>
            <a:r>
              <a:rPr kumimoji="0" lang="en-US" sz="1600" b="0" i="0" u="none" strike="noStrike" cap="none" normalizeH="0" baseline="0" dirty="0" err="1" smtClean="0">
                <a:ln>
                  <a:noFill/>
                </a:ln>
                <a:solidFill>
                  <a:srgbClr val="222222"/>
                </a:solidFill>
                <a:effectLst/>
                <a:latin typeface="Georgia" pitchFamily="18" charset="0"/>
                <a:cs typeface="Arial" pitchFamily="34" charset="0"/>
              </a:rPr>
              <a:t>Ranko</a:t>
            </a:r>
            <a:r>
              <a:rPr kumimoji="0" lang="en-US" sz="1600" b="0" i="0" u="none" strike="noStrike" cap="none" normalizeH="0" baseline="0" dirty="0" smtClean="0">
                <a:ln>
                  <a:noFill/>
                </a:ln>
                <a:solidFill>
                  <a:srgbClr val="222222"/>
                </a:solidFill>
                <a:effectLst/>
                <a:latin typeface="Georgia" pitchFamily="18" charset="0"/>
                <a:cs typeface="Arial" pitchFamily="34" charset="0"/>
              </a:rPr>
              <a:t> </a:t>
            </a:r>
            <a:r>
              <a:rPr kumimoji="0" lang="en-US" sz="1600" b="0" i="0" u="none" strike="noStrike" cap="none" normalizeH="0" baseline="0" dirty="0" err="1" smtClean="0">
                <a:ln>
                  <a:noFill/>
                </a:ln>
                <a:solidFill>
                  <a:srgbClr val="222222"/>
                </a:solidFill>
                <a:effectLst/>
                <a:latin typeface="Georgia" pitchFamily="18" charset="0"/>
                <a:cs typeface="Arial" pitchFamily="34" charset="0"/>
              </a:rPr>
              <a:t>Krivokapic</a:t>
            </a:r>
            <a:r>
              <a:rPr kumimoji="0" lang="en-US" sz="1600" b="0" i="0" u="none" strike="noStrike" cap="none" normalizeH="0" baseline="0" dirty="0" smtClean="0">
                <a:ln>
                  <a:noFill/>
                </a:ln>
                <a:solidFill>
                  <a:srgbClr val="222222"/>
                </a:solidFill>
                <a:effectLst/>
                <a:latin typeface="Georgia" pitchFamily="18" charset="0"/>
                <a:cs typeface="Arial" pitchFamily="34" charset="0"/>
              </a:rPr>
              <a:t>, members of the Montenegrin and Turkish parliaments, councilors, businessmen.</a:t>
            </a:r>
            <a:r>
              <a:rPr kumimoji="0" lang="en-US" sz="1600" b="0" i="0" u="none" strike="noStrike" cap="none" normalizeH="0" baseline="0" dirty="0" smtClean="0">
                <a:ln>
                  <a:noFill/>
                </a:ln>
                <a:solidFill>
                  <a:schemeClr val="tx1"/>
                </a:solidFill>
                <a:effectLst/>
                <a:latin typeface="Georgia" pitchFamily="18" charset="0"/>
                <a:cs typeface="Arial" pitchFamily="34" charset="0"/>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descr="Bar na dlanu - Photos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20" name="AutoShape 4" descr="Bar na dlanu - Photos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222" name="Picture 6" descr="Ravničarski grad Bar Crna Gora"/>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TextBox 5"/>
          <p:cNvSpPr txBox="1"/>
          <p:nvPr/>
        </p:nvSpPr>
        <p:spPr>
          <a:xfrm>
            <a:off x="6324600" y="6248400"/>
            <a:ext cx="2667000" cy="461665"/>
          </a:xfrm>
          <a:prstGeom prst="rect">
            <a:avLst/>
          </a:prstGeom>
          <a:blipFill>
            <a:blip r:embed="rId3" cstate="print"/>
            <a:tile tx="0" ty="0" sx="100000" sy="100000" flip="none" algn="tl"/>
          </a:blipFill>
        </p:spPr>
        <p:style>
          <a:lnRef idx="1">
            <a:schemeClr val="accent5"/>
          </a:lnRef>
          <a:fillRef idx="3">
            <a:schemeClr val="accent5"/>
          </a:fillRef>
          <a:effectRef idx="2">
            <a:schemeClr val="accent5"/>
          </a:effectRef>
          <a:fontRef idx="minor">
            <a:schemeClr val="lt1"/>
          </a:fontRef>
        </p:style>
        <p:txBody>
          <a:bodyPr wrap="square" rtlCol="0">
            <a:spAutoFit/>
          </a:bodyPr>
          <a:lstStyle/>
          <a:p>
            <a:pPr>
              <a:buFont typeface="Wingdings" pitchFamily="2" charset="2"/>
              <a:buChar char="§"/>
            </a:pPr>
            <a:r>
              <a:rPr lang="sr-Latn-RS" sz="2400" i="1" dirty="0" smtClean="0">
                <a:solidFill>
                  <a:schemeClr val="tx1"/>
                </a:solidFill>
                <a:latin typeface="Georgia" pitchFamily="18" charset="0"/>
              </a:rPr>
              <a:t>Bar,Montenegro</a:t>
            </a:r>
            <a:endParaRPr lang="en-US" sz="2400" i="1" dirty="0">
              <a:solidFill>
                <a:schemeClr val="tx1"/>
              </a:solidFill>
              <a:latin typeface="Georgia"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228600"/>
            <a:ext cx="5085046" cy="769441"/>
          </a:xfrm>
          <a:prstGeom prst="rect">
            <a:avLst/>
          </a:prstGeom>
          <a:noFill/>
        </p:spPr>
        <p:txBody>
          <a:bodyPr wrap="none" rtlCol="0">
            <a:spAutoFit/>
          </a:bodyPr>
          <a:lstStyle/>
          <a:p>
            <a:r>
              <a:rPr lang="en-US" sz="4400" b="1" i="1" u="sng" dirty="0" err="1" smtClean="0">
                <a:latin typeface="Georgia" pitchFamily="18" charset="0"/>
              </a:rPr>
              <a:t>Bar,Montenegro</a:t>
            </a:r>
            <a:endParaRPr lang="en-US" sz="4400" b="1" i="1" u="sng" dirty="0">
              <a:latin typeface="Georgia" pitchFamily="18" charset="0"/>
            </a:endParaRPr>
          </a:p>
        </p:txBody>
      </p:sp>
      <p:sp>
        <p:nvSpPr>
          <p:cNvPr id="7169" name="Rectangle 1"/>
          <p:cNvSpPr>
            <a:spLocks noChangeArrowheads="1"/>
          </p:cNvSpPr>
          <p:nvPr/>
        </p:nvSpPr>
        <p:spPr bwMode="auto">
          <a:xfrm>
            <a:off x="228600" y="1219200"/>
            <a:ext cx="8610600" cy="3658064"/>
          </a:xfrm>
          <a:prstGeom prst="rect">
            <a:avLst/>
          </a:prstGeom>
          <a:noFill/>
          <a:ln w="9525">
            <a:noFill/>
            <a:miter lim="800000"/>
            <a:headEnd/>
            <a:tailEnd/>
          </a:ln>
          <a:effectLst/>
        </p:spPr>
        <p:txBody>
          <a:bodyPr vert="horz" wrap="square" lIns="0" tIns="-17457" rIns="0" bIns="-17457"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222222"/>
                </a:solidFill>
                <a:effectLst/>
                <a:latin typeface="Georgia" pitchFamily="18" charset="0"/>
                <a:cs typeface="Arial" pitchFamily="34" charset="0"/>
              </a:rPr>
              <a:t>The city of Bar is located on the coast of Montenegro. It is 75 km away from the capital, </a:t>
            </a:r>
            <a:r>
              <a:rPr kumimoji="0" lang="en-US" sz="2400" b="0" i="0" u="none" strike="noStrike" cap="none" normalizeH="0" baseline="0" dirty="0" err="1" smtClean="0">
                <a:ln>
                  <a:noFill/>
                </a:ln>
                <a:solidFill>
                  <a:srgbClr val="222222"/>
                </a:solidFill>
                <a:effectLst/>
                <a:latin typeface="Georgia" pitchFamily="18" charset="0"/>
                <a:cs typeface="Arial" pitchFamily="34" charset="0"/>
              </a:rPr>
              <a:t>Podgorica</a:t>
            </a:r>
            <a:r>
              <a:rPr kumimoji="0" lang="en-US" sz="2400" b="0" i="0" u="none" strike="noStrike" cap="none" normalizeH="0" baseline="0" dirty="0" smtClean="0">
                <a:ln>
                  <a:noFill/>
                </a:ln>
                <a:solidFill>
                  <a:srgbClr val="222222"/>
                </a:solidFill>
                <a:effectLst/>
                <a:latin typeface="Georgia" pitchFamily="18" charset="0"/>
                <a:cs typeface="Arial" pitchFamily="34" charset="0"/>
              </a:rPr>
              <a:t>. The city has 13,719 inhabitants and the municipality has 83 settlements and 40,037 inhabitants. The municipality is divided into 12 local communities. The wealth of this city consists of 25 nationalities inhabiting this area. Today's postcard of Bar consists of numerous facilities, sports fields, marinas, beaches and ports. The port of Bar is the largest Montenegrin port. Bar is the connection of Montenegro with the world, because it is a border municipality, which is connected to Italy by the Adriatic Sea.</a:t>
            </a:r>
            <a:r>
              <a:rPr kumimoji="0" lang="en-US" sz="2400" b="0" i="0" u="none" strike="noStrike" cap="none" normalizeH="0" baseline="0" dirty="0" smtClean="0">
                <a:ln>
                  <a:noFill/>
                </a:ln>
                <a:solidFill>
                  <a:schemeClr val="tx1"/>
                </a:solidFill>
                <a:effectLst/>
                <a:latin typeface="Georgia" pitchFamily="18" charset="0"/>
                <a:cs typeface="Arial" pitchFamily="34" charset="0"/>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1371600" y="228600"/>
            <a:ext cx="6400800" cy="641853"/>
          </a:xfrm>
          <a:prstGeom prst="rect">
            <a:avLst/>
          </a:prstGeom>
          <a:noFill/>
          <a:ln w="9525">
            <a:noFill/>
            <a:miter lim="800000"/>
            <a:headEnd/>
            <a:tailEnd/>
          </a:ln>
          <a:effectLst/>
        </p:spPr>
        <p:txBody>
          <a:bodyPr vert="horz" wrap="square" lIns="0" tIns="-17457" rIns="0" bIns="-17457"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400" b="1" i="1" u="sng" strike="noStrike" cap="none" normalizeH="0" baseline="0" dirty="0" smtClean="0">
                <a:ln>
                  <a:noFill/>
                </a:ln>
                <a:solidFill>
                  <a:srgbClr val="222222"/>
                </a:solidFill>
                <a:effectLst/>
                <a:latin typeface="Georgia" pitchFamily="18" charset="0"/>
                <a:cs typeface="Arial" pitchFamily="34" charset="0"/>
              </a:rPr>
              <a:t>Geography of the city</a:t>
            </a:r>
            <a:r>
              <a:rPr kumimoji="0" lang="en-US" sz="4400" b="1" i="1" u="sng" strike="noStrike" cap="none" normalizeH="0" baseline="0" dirty="0" smtClean="0">
                <a:ln>
                  <a:noFill/>
                </a:ln>
                <a:solidFill>
                  <a:schemeClr val="tx1"/>
                </a:solidFill>
                <a:effectLst/>
                <a:latin typeface="Georgia" pitchFamily="18" charset="0"/>
                <a:cs typeface="Arial" pitchFamily="34" charset="0"/>
              </a:rPr>
              <a:t> </a:t>
            </a:r>
          </a:p>
        </p:txBody>
      </p:sp>
      <p:sp>
        <p:nvSpPr>
          <p:cNvPr id="6146" name="Rectangle 2"/>
          <p:cNvSpPr>
            <a:spLocks noChangeArrowheads="1"/>
          </p:cNvSpPr>
          <p:nvPr/>
        </p:nvSpPr>
        <p:spPr bwMode="auto">
          <a:xfrm>
            <a:off x="152400" y="1295400"/>
            <a:ext cx="8763000" cy="4396728"/>
          </a:xfrm>
          <a:prstGeom prst="rect">
            <a:avLst/>
          </a:prstGeom>
          <a:noFill/>
          <a:ln w="9525">
            <a:noFill/>
            <a:miter lim="800000"/>
            <a:headEnd/>
            <a:tailEnd/>
          </a:ln>
          <a:effectLst/>
        </p:spPr>
        <p:txBody>
          <a:bodyPr vert="horz" wrap="square" lIns="0" tIns="-17457" rIns="0" bIns="-17457" numCol="1" anchor="ctr" anchorCtr="0" compatLnSpc="1">
            <a:prstTxWarp prst="textNoShape">
              <a:avLst/>
            </a:prstTxWarp>
            <a:spAutoFit/>
          </a:bodyPr>
          <a:lstStyle/>
          <a:p>
            <a:pPr fontAlgn="base">
              <a:spcBef>
                <a:spcPct val="0"/>
              </a:spcBef>
              <a:spcAft>
                <a:spcPct val="0"/>
              </a:spcAft>
            </a:pPr>
            <a:r>
              <a:rPr kumimoji="0" lang="en-US" sz="2400" b="0" i="0" u="none" strike="noStrike" cap="none" normalizeH="0" baseline="0" dirty="0" smtClean="0">
                <a:ln>
                  <a:noFill/>
                </a:ln>
                <a:solidFill>
                  <a:srgbClr val="222222"/>
                </a:solidFill>
                <a:effectLst/>
                <a:latin typeface="Georgia" pitchFamily="18" charset="0"/>
                <a:cs typeface="Arial" pitchFamily="34" charset="0"/>
              </a:rPr>
              <a:t>Bar municipality is located in the south of Montenegro, between the Adriatic Sea and </a:t>
            </a:r>
            <a:r>
              <a:rPr kumimoji="0" lang="en-US" sz="2400" b="0" i="0" u="none" strike="noStrike" cap="none" normalizeH="0" baseline="0" dirty="0" err="1" smtClean="0">
                <a:ln>
                  <a:noFill/>
                </a:ln>
                <a:solidFill>
                  <a:srgbClr val="222222"/>
                </a:solidFill>
                <a:effectLst/>
                <a:latin typeface="Georgia" pitchFamily="18" charset="0"/>
                <a:cs typeface="Arial" pitchFamily="34" charset="0"/>
              </a:rPr>
              <a:t>Skadar</a:t>
            </a:r>
            <a:r>
              <a:rPr kumimoji="0" lang="en-US" sz="2400" b="0" i="0" u="none" strike="noStrike" cap="none" normalizeH="0" baseline="0" dirty="0" smtClean="0">
                <a:ln>
                  <a:noFill/>
                </a:ln>
                <a:solidFill>
                  <a:srgbClr val="222222"/>
                </a:solidFill>
                <a:effectLst/>
                <a:latin typeface="Georgia" pitchFamily="18" charset="0"/>
                <a:cs typeface="Arial" pitchFamily="34" charset="0"/>
              </a:rPr>
              <a:t> Lake. The town itself is located at </a:t>
            </a:r>
            <a:r>
              <a:rPr lang="en-US" sz="2400" dirty="0" smtClean="0">
                <a:solidFill>
                  <a:srgbClr val="222222"/>
                </a:solidFill>
                <a:latin typeface="Georgia" pitchFamily="18" charset="0"/>
                <a:cs typeface="Arial" pitchFamily="34" charset="0"/>
              </a:rPr>
              <a:t>42°</a:t>
            </a:r>
            <a:r>
              <a:rPr lang="sr-Latn-RS" sz="2400" dirty="0" smtClean="0">
                <a:latin typeface="Georgia" pitchFamily="18" charset="0"/>
                <a:cs typeface="Arial" pitchFamily="34" charset="0"/>
              </a:rPr>
              <a:t>6‘ </a:t>
            </a:r>
            <a:r>
              <a:rPr lang="sr-Latn-RS" sz="2400" dirty="0" smtClean="0">
                <a:latin typeface="Georgia" pitchFamily="18" charset="0"/>
              </a:rPr>
              <a:t>l</a:t>
            </a:r>
            <a:r>
              <a:rPr lang="en-US" sz="2400" dirty="0" err="1" smtClean="0">
                <a:latin typeface="Georgia" pitchFamily="18" charset="0"/>
              </a:rPr>
              <a:t>atitude</a:t>
            </a:r>
            <a:r>
              <a:rPr lang="en-US" sz="2400" dirty="0" smtClean="0">
                <a:latin typeface="Georgia" pitchFamily="18" charset="0"/>
              </a:rPr>
              <a:t> and 19 ° 6 'longitude</a:t>
            </a:r>
            <a:r>
              <a:rPr lang="sr-Latn-RS" sz="2400" dirty="0" smtClean="0">
                <a:latin typeface="Georgia" pitchFamily="18" charset="0"/>
              </a:rPr>
              <a:t>,</a:t>
            </a:r>
            <a:r>
              <a:rPr lang="en-US" sz="2400" dirty="0" smtClean="0">
                <a:latin typeface="Georgia" pitchFamily="18" charset="0"/>
              </a:rPr>
              <a:t>at an altitude of 4 meters. Bar has over 270 sunny days, which makes it one of the sunniest cities in Europe. The city of Bar is surrounded by numerous mountains. The largest is </a:t>
            </a:r>
            <a:r>
              <a:rPr lang="en-US" sz="2400" dirty="0" err="1" smtClean="0">
                <a:latin typeface="Georgia" pitchFamily="18" charset="0"/>
              </a:rPr>
              <a:t>Rumija</a:t>
            </a:r>
            <a:r>
              <a:rPr lang="en-US" sz="2400" dirty="0" smtClean="0">
                <a:latin typeface="Georgia" pitchFamily="18" charset="0"/>
              </a:rPr>
              <a:t>, which is located at an altitude of 1,595 m. Next to it, there is, on one side </a:t>
            </a:r>
            <a:r>
              <a:rPr lang="en-US" sz="2400" dirty="0" err="1" smtClean="0">
                <a:latin typeface="Georgia" pitchFamily="18" charset="0"/>
              </a:rPr>
              <a:t>Sutorman</a:t>
            </a:r>
            <a:r>
              <a:rPr lang="en-US" sz="2400" dirty="0" smtClean="0">
                <a:latin typeface="Georgia" pitchFamily="18" charset="0"/>
              </a:rPr>
              <a:t> whose peak, "Broad side" at an altitude of 1,185 m. On the other side is </a:t>
            </a:r>
            <a:r>
              <a:rPr lang="en-US" sz="2400" dirty="0" err="1" smtClean="0">
                <a:latin typeface="Georgia" pitchFamily="18" charset="0"/>
              </a:rPr>
              <a:t>Lisinj</a:t>
            </a:r>
            <a:r>
              <a:rPr lang="en-US" sz="2400" dirty="0" smtClean="0">
                <a:latin typeface="Georgia" pitchFamily="18" charset="0"/>
              </a:rPr>
              <a:t> with the highest peak "</a:t>
            </a:r>
            <a:r>
              <a:rPr lang="en-US" sz="2400" dirty="0" err="1" smtClean="0">
                <a:latin typeface="Georgia" pitchFamily="18" charset="0"/>
              </a:rPr>
              <a:t>Loška</a:t>
            </a:r>
            <a:r>
              <a:rPr lang="en-US" sz="2400" dirty="0" smtClean="0">
                <a:latin typeface="Georgia" pitchFamily="18" charset="0"/>
              </a:rPr>
              <a:t>" at an altitude of 1,353 m. In the vicinity </a:t>
            </a:r>
            <a:r>
              <a:rPr lang="en-US" sz="2400" dirty="0" smtClean="0">
                <a:latin typeface="Georgia" pitchFamily="18" charset="0"/>
              </a:rPr>
              <a:t>of Bar there are several smaller </a:t>
            </a:r>
            <a:r>
              <a:rPr lang="en-US" sz="2400" dirty="0" err="1" smtClean="0">
                <a:latin typeface="Georgia" pitchFamily="18" charset="0"/>
              </a:rPr>
              <a:t>rives</a:t>
            </a:r>
            <a:r>
              <a:rPr lang="en-US" sz="2400" dirty="0" err="1" smtClean="0">
                <a:latin typeface="Georgia" pitchFamily="18" charset="0"/>
              </a:rPr>
              <a:t>.In</a:t>
            </a:r>
            <a:r>
              <a:rPr lang="en-US" sz="2400" dirty="0" smtClean="0">
                <a:latin typeface="Georgia" pitchFamily="18" charset="0"/>
              </a:rPr>
              <a:t> 2010.,over the 142.ooo </a:t>
            </a:r>
            <a:r>
              <a:rPr lang="en-US" sz="2400" dirty="0" smtClean="0">
                <a:latin typeface="Georgia" pitchFamily="18" charset="0"/>
              </a:rPr>
              <a:t>tourists visited </a:t>
            </a:r>
            <a:r>
              <a:rPr lang="en-US" sz="2400" dirty="0" err="1" smtClean="0">
                <a:latin typeface="Georgia" pitchFamily="18" charset="0"/>
              </a:rPr>
              <a:t>Bar</a:t>
            </a:r>
            <a:r>
              <a:rPr lang="en-US" sz="2400" dirty="0" err="1" smtClean="0">
                <a:latin typeface="Georgia" pitchFamily="18" charset="0"/>
              </a:rPr>
              <a:t>,which</a:t>
            </a:r>
            <a:r>
              <a:rPr lang="en-US" sz="2400" dirty="0" smtClean="0">
                <a:latin typeface="Georgia" pitchFamily="18" charset="0"/>
              </a:rPr>
              <a:t> </a:t>
            </a:r>
            <a:r>
              <a:rPr lang="en-US" sz="2400" dirty="0" smtClean="0">
                <a:latin typeface="Georgia" pitchFamily="18" charset="0"/>
              </a:rPr>
              <a:t>makes it one of the main tourist destinations in Montenegro.</a:t>
            </a:r>
            <a:endParaRPr kumimoji="0" lang="en-US" sz="2400" b="0" i="0" u="none" strike="noStrike" cap="none" normalizeH="0" baseline="0" dirty="0" smtClean="0">
              <a:ln>
                <a:noFill/>
              </a:ln>
              <a:solidFill>
                <a:schemeClr val="tx1"/>
              </a:solidFill>
              <a:effectLst/>
              <a:latin typeface="Georgia" pitchFamily="18"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tari Bar Bar"/>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7239000" y="6248400"/>
            <a:ext cx="1752599" cy="461665"/>
          </a:xfrm>
          <a:prstGeom prst="rect">
            <a:avLst/>
          </a:prstGeom>
          <a:blipFill>
            <a:blip r:embed="rId3" cstate="print"/>
            <a:tile tx="0" ty="0" sx="100000" sy="100000" flip="none" algn="tl"/>
          </a:blipFill>
        </p:spPr>
        <p:style>
          <a:lnRef idx="0">
            <a:schemeClr val="accent5"/>
          </a:lnRef>
          <a:fillRef idx="3">
            <a:schemeClr val="accent5"/>
          </a:fillRef>
          <a:effectRef idx="3">
            <a:schemeClr val="accent5"/>
          </a:effectRef>
          <a:fontRef idx="minor">
            <a:schemeClr val="lt1"/>
          </a:fontRef>
        </p:style>
        <p:txBody>
          <a:bodyPr wrap="square" rtlCol="0">
            <a:spAutoFit/>
          </a:bodyPr>
          <a:lstStyle/>
          <a:p>
            <a:pPr>
              <a:buFont typeface="Wingdings" pitchFamily="2" charset="2"/>
              <a:buChar char="§"/>
            </a:pPr>
            <a:r>
              <a:rPr lang="en-US" sz="2400" i="1" dirty="0" smtClean="0">
                <a:solidFill>
                  <a:schemeClr val="tx1"/>
                </a:solidFill>
                <a:latin typeface="Georgia" pitchFamily="18" charset="0"/>
              </a:rPr>
              <a:t>Old Town</a:t>
            </a:r>
            <a:endParaRPr lang="en-US" sz="2400" i="1" dirty="0">
              <a:solidFill>
                <a:schemeClr val="tx1"/>
              </a:solidFill>
              <a:latin typeface="Georgia"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ovi proizvodi ogroman popust autentičan stara maslina - emmunity.or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051" name="Rectangle 3"/>
          <p:cNvSpPr>
            <a:spLocks noChangeArrowheads="1"/>
          </p:cNvSpPr>
          <p:nvPr/>
        </p:nvSpPr>
        <p:spPr bwMode="auto">
          <a:xfrm>
            <a:off x="7239000" y="6248400"/>
            <a:ext cx="1676400" cy="395632"/>
          </a:xfrm>
          <a:prstGeom prst="rect">
            <a:avLst/>
          </a:prstGeom>
          <a:blipFill>
            <a:blip r:embed="rId3" cstate="print"/>
            <a:tile tx="0" ty="0" sx="100000" sy="100000" flip="none" algn="tl"/>
          </a:blipFill>
          <a:ln>
            <a:headEnd/>
            <a:tailEnd/>
          </a:ln>
        </p:spPr>
        <p:style>
          <a:lnRef idx="0">
            <a:schemeClr val="accent5"/>
          </a:lnRef>
          <a:fillRef idx="3">
            <a:schemeClr val="accent5"/>
          </a:fillRef>
          <a:effectRef idx="3">
            <a:schemeClr val="accent5"/>
          </a:effectRef>
          <a:fontRef idx="minor">
            <a:schemeClr val="lt1"/>
          </a:fontRef>
        </p:style>
        <p:txBody>
          <a:bodyPr vert="horz" wrap="square" lIns="0" tIns="-17457" rIns="0" bIns="-17457"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2800" b="0" i="1" u="none" strike="noStrike" cap="none" normalizeH="0" baseline="0" dirty="0" smtClean="0">
                <a:ln>
                  <a:noFill/>
                </a:ln>
                <a:solidFill>
                  <a:schemeClr val="tx1"/>
                </a:solidFill>
                <a:effectLst/>
                <a:latin typeface="Georgia" pitchFamily="18" charset="0"/>
                <a:cs typeface="Arial" pitchFamily="34" charset="0"/>
              </a:rPr>
              <a:t>Old oliv</a:t>
            </a:r>
            <a:r>
              <a:rPr kumimoji="0" lang="en-US" sz="2800" b="0" i="0" u="none" strike="noStrike" cap="none" normalizeH="0" baseline="0" dirty="0" smtClean="0">
                <a:ln>
                  <a:noFill/>
                </a:ln>
                <a:solidFill>
                  <a:schemeClr val="tx1"/>
                </a:solidFill>
                <a:effectLst/>
                <a:latin typeface="Georgia" pitchFamily="18" charset="0"/>
                <a:cs typeface="Arial" pitchFamily="34" charset="0"/>
              </a:rPr>
              <a:t>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2895600" y="152400"/>
            <a:ext cx="2895600" cy="641853"/>
          </a:xfrm>
          <a:prstGeom prst="rect">
            <a:avLst/>
          </a:prstGeom>
          <a:noFill/>
          <a:ln w="9525">
            <a:noFill/>
            <a:miter lim="800000"/>
            <a:headEnd/>
            <a:tailEnd/>
          </a:ln>
          <a:effectLst/>
        </p:spPr>
        <p:txBody>
          <a:bodyPr vert="horz" wrap="square" lIns="0" tIns="-17457" rIns="0" bIns="-17457"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400" b="1" i="1" u="sng" strike="noStrike" cap="none" normalizeH="0" baseline="0" dirty="0" smtClean="0">
                <a:ln>
                  <a:noFill/>
                </a:ln>
                <a:solidFill>
                  <a:srgbClr val="222222"/>
                </a:solidFill>
                <a:effectLst/>
                <a:latin typeface="Georgia" pitchFamily="18" charset="0"/>
                <a:cs typeface="Arial" pitchFamily="34" charset="0"/>
              </a:rPr>
              <a:t>Old Town</a:t>
            </a:r>
            <a:r>
              <a:rPr kumimoji="0" lang="en-US" sz="4400" b="1" i="1" u="sng" strike="noStrike" cap="none" normalizeH="0" baseline="0" dirty="0" smtClean="0">
                <a:ln>
                  <a:noFill/>
                </a:ln>
                <a:solidFill>
                  <a:schemeClr val="tx1"/>
                </a:solidFill>
                <a:effectLst/>
                <a:latin typeface="Georgia" pitchFamily="18" charset="0"/>
                <a:cs typeface="Arial" pitchFamily="34" charset="0"/>
              </a:rPr>
              <a:t> </a:t>
            </a:r>
          </a:p>
        </p:txBody>
      </p:sp>
      <p:sp>
        <p:nvSpPr>
          <p:cNvPr id="4099" name="Rectangle 3"/>
          <p:cNvSpPr>
            <a:spLocks noChangeArrowheads="1"/>
          </p:cNvSpPr>
          <p:nvPr/>
        </p:nvSpPr>
        <p:spPr bwMode="auto">
          <a:xfrm>
            <a:off x="228600" y="990600"/>
            <a:ext cx="8610600" cy="4581393"/>
          </a:xfrm>
          <a:prstGeom prst="rect">
            <a:avLst/>
          </a:prstGeom>
          <a:noFill/>
          <a:ln w="9525">
            <a:noFill/>
            <a:miter lim="800000"/>
            <a:headEnd/>
            <a:tailEnd/>
          </a:ln>
          <a:effectLst/>
        </p:spPr>
        <p:txBody>
          <a:bodyPr vert="horz" wrap="square" lIns="0" tIns="-17457" rIns="0" bIns="-17457"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222222"/>
                </a:solidFill>
                <a:effectLst/>
                <a:latin typeface="Georgia" pitchFamily="18" charset="0"/>
                <a:cs typeface="Arial" pitchFamily="34" charset="0"/>
              </a:rPr>
              <a:t>The old part of the city, </a:t>
            </a:r>
            <a:r>
              <a:rPr kumimoji="0" lang="en-US" sz="2000" b="0" i="0" u="none" strike="noStrike" cap="none" normalizeH="0" baseline="0" dirty="0" err="1" smtClean="0">
                <a:ln>
                  <a:noFill/>
                </a:ln>
                <a:solidFill>
                  <a:srgbClr val="222222"/>
                </a:solidFill>
                <a:effectLst/>
                <a:latin typeface="Georgia" pitchFamily="18" charset="0"/>
                <a:cs typeface="Arial" pitchFamily="34" charset="0"/>
              </a:rPr>
              <a:t>Stari</a:t>
            </a:r>
            <a:r>
              <a:rPr kumimoji="0" lang="en-US" sz="2000" b="0" i="0" u="none" strike="noStrike" cap="none" normalizeH="0" baseline="0" dirty="0" smtClean="0">
                <a:ln>
                  <a:noFill/>
                </a:ln>
                <a:solidFill>
                  <a:srgbClr val="222222"/>
                </a:solidFill>
                <a:effectLst/>
                <a:latin typeface="Georgia" pitchFamily="18" charset="0"/>
                <a:cs typeface="Arial" pitchFamily="34" charset="0"/>
              </a:rPr>
              <a:t> Bar, is mentioned in documents dating from the 9th century. The well-preserved remains of the walls and fortresses, as well as the beautiful view of the entire city and its surroundings, oblige the traveler to visit it. At </a:t>
            </a:r>
            <a:r>
              <a:rPr kumimoji="0" lang="en-US" sz="2000" b="0" i="0" u="none" strike="noStrike" cap="none" normalizeH="0" baseline="0" dirty="0" smtClean="0">
                <a:ln>
                  <a:noFill/>
                </a:ln>
                <a:solidFill>
                  <a:srgbClr val="222222"/>
                </a:solidFill>
                <a:effectLst/>
                <a:latin typeface="Georgia" pitchFamily="18" charset="0"/>
                <a:cs typeface="Arial" pitchFamily="34" charset="0"/>
              </a:rPr>
              <a:t>the </a:t>
            </a:r>
            <a:r>
              <a:rPr kumimoji="0" lang="en-US" sz="2000" b="0" i="0" u="none" strike="noStrike" cap="none" normalizeH="0" baseline="0" dirty="0" smtClean="0">
                <a:ln>
                  <a:noFill/>
                </a:ln>
                <a:solidFill>
                  <a:srgbClr val="222222"/>
                </a:solidFill>
                <a:effectLst/>
                <a:latin typeface="Georgia" pitchFamily="18" charset="0"/>
                <a:cs typeface="Arial" pitchFamily="34" charset="0"/>
              </a:rPr>
              <a:t>entrance to the city there is an olive tree between 2,000 and 2,500 years old. This is the oldest olive tree in the </a:t>
            </a:r>
            <a:r>
              <a:rPr kumimoji="0" lang="en-US" sz="2000" b="0" i="0" u="none" strike="noStrike" cap="none" normalizeH="0" baseline="0" dirty="0" err="1" smtClean="0">
                <a:ln>
                  <a:noFill/>
                </a:ln>
                <a:solidFill>
                  <a:srgbClr val="222222"/>
                </a:solidFill>
                <a:effectLst/>
                <a:latin typeface="Georgia" pitchFamily="18" charset="0"/>
                <a:cs typeface="Arial" pitchFamily="34" charset="0"/>
              </a:rPr>
              <a:t>world.The</a:t>
            </a:r>
            <a:r>
              <a:rPr kumimoji="0" lang="en-US" sz="2000" b="0" i="0" u="none" strike="noStrike" cap="none" normalizeH="0" dirty="0" smtClean="0">
                <a:ln>
                  <a:noFill/>
                </a:ln>
                <a:solidFill>
                  <a:srgbClr val="222222"/>
                </a:solidFill>
                <a:effectLst/>
                <a:latin typeface="Georgia" pitchFamily="18" charset="0"/>
                <a:cs typeface="Arial" pitchFamily="34" charset="0"/>
              </a:rPr>
              <a:t> tree still bearing </a:t>
            </a:r>
            <a:r>
              <a:rPr kumimoji="0" lang="en-US" sz="2000" b="0" i="0" u="none" strike="noStrike" cap="none" normalizeH="0" dirty="0" err="1" smtClean="0">
                <a:ln>
                  <a:noFill/>
                </a:ln>
                <a:solidFill>
                  <a:srgbClr val="222222"/>
                </a:solidFill>
                <a:effectLst/>
                <a:latin typeface="Georgia" pitchFamily="18" charset="0"/>
                <a:cs typeface="Arial" pitchFamily="34" charset="0"/>
              </a:rPr>
              <a:t>fruit.</a:t>
            </a:r>
            <a:r>
              <a:rPr kumimoji="0" lang="en-US" sz="2000" b="0" i="0" u="none" strike="noStrike" cap="none" normalizeH="0" baseline="0" dirty="0" err="1" smtClean="0">
                <a:ln>
                  <a:noFill/>
                </a:ln>
                <a:solidFill>
                  <a:srgbClr val="222222"/>
                </a:solidFill>
                <a:effectLst/>
                <a:latin typeface="Georgia" pitchFamily="18" charset="0"/>
                <a:cs typeface="Arial" pitchFamily="34" charset="0"/>
              </a:rPr>
              <a:t>Next</a:t>
            </a:r>
            <a:r>
              <a:rPr kumimoji="0" lang="en-US" sz="2000" b="0" i="0" u="none" strike="noStrike" cap="none" normalizeH="0" baseline="0" dirty="0" smtClean="0">
                <a:ln>
                  <a:noFill/>
                </a:ln>
                <a:solidFill>
                  <a:srgbClr val="222222"/>
                </a:solidFill>
                <a:effectLst/>
                <a:latin typeface="Georgia" pitchFamily="18" charset="0"/>
                <a:cs typeface="Arial" pitchFamily="34" charset="0"/>
              </a:rPr>
              <a:t> </a:t>
            </a:r>
            <a:r>
              <a:rPr kumimoji="0" lang="en-US" sz="2000" b="0" i="0" u="none" strike="noStrike" cap="none" normalizeH="0" baseline="0" dirty="0" smtClean="0">
                <a:ln>
                  <a:noFill/>
                </a:ln>
                <a:solidFill>
                  <a:srgbClr val="222222"/>
                </a:solidFill>
                <a:effectLst/>
                <a:latin typeface="Georgia" pitchFamily="18" charset="0"/>
                <a:cs typeface="Arial" pitchFamily="34" charset="0"/>
              </a:rPr>
              <a:t>to </a:t>
            </a:r>
            <a:r>
              <a:rPr kumimoji="0" lang="en-US" sz="2000" b="0" i="0" u="none" strike="noStrike" cap="none" normalizeH="0" baseline="0" dirty="0" err="1" smtClean="0">
                <a:ln>
                  <a:noFill/>
                </a:ln>
                <a:solidFill>
                  <a:srgbClr val="222222"/>
                </a:solidFill>
                <a:effectLst/>
                <a:latin typeface="Georgia" pitchFamily="18" charset="0"/>
                <a:cs typeface="Arial" pitchFamily="34" charset="0"/>
              </a:rPr>
              <a:t>Stari</a:t>
            </a:r>
            <a:r>
              <a:rPr kumimoji="0" lang="en-US" sz="2000" b="0" i="0" u="none" strike="noStrike" cap="none" normalizeH="0" baseline="0" dirty="0" smtClean="0">
                <a:ln>
                  <a:noFill/>
                </a:ln>
                <a:solidFill>
                  <a:srgbClr val="222222"/>
                </a:solidFill>
                <a:effectLst/>
                <a:latin typeface="Georgia" pitchFamily="18" charset="0"/>
                <a:cs typeface="Arial" pitchFamily="34" charset="0"/>
              </a:rPr>
              <a:t> Bar, there is the Bar </a:t>
            </a:r>
            <a:r>
              <a:rPr kumimoji="0" lang="en-US" sz="2000" b="0" i="0" u="none" strike="noStrike" cap="none" normalizeH="0" baseline="0" dirty="0" err="1" smtClean="0">
                <a:ln>
                  <a:noFill/>
                </a:ln>
                <a:solidFill>
                  <a:srgbClr val="222222"/>
                </a:solidFill>
                <a:effectLst/>
                <a:latin typeface="Georgia" pitchFamily="18" charset="0"/>
                <a:cs typeface="Arial" pitchFamily="34" charset="0"/>
              </a:rPr>
              <a:t>Aqueduct,only</a:t>
            </a:r>
            <a:r>
              <a:rPr kumimoji="0" lang="en-US" sz="2000" b="0" i="0" u="none" strike="noStrike" cap="none" normalizeH="0" dirty="0" smtClean="0">
                <a:ln>
                  <a:noFill/>
                </a:ln>
                <a:solidFill>
                  <a:srgbClr val="222222"/>
                </a:solidFill>
                <a:effectLst/>
                <a:latin typeface="Georgia" pitchFamily="18" charset="0"/>
                <a:cs typeface="Arial" pitchFamily="34" charset="0"/>
              </a:rPr>
              <a:t> remaining aqueduct</a:t>
            </a:r>
            <a:r>
              <a:rPr kumimoji="0" lang="en-US" sz="2000" b="0" i="0" u="none" strike="noStrike" cap="none" normalizeH="0" baseline="0" dirty="0" smtClean="0">
                <a:ln>
                  <a:noFill/>
                </a:ln>
                <a:solidFill>
                  <a:srgbClr val="222222"/>
                </a:solidFill>
                <a:effectLst/>
                <a:latin typeface="Georgia" pitchFamily="18" charset="0"/>
                <a:cs typeface="Arial" pitchFamily="34" charset="0"/>
              </a:rPr>
              <a:t> </a:t>
            </a:r>
            <a:r>
              <a:rPr kumimoji="0" lang="en-US" sz="2000" b="0" i="0" u="none" strike="noStrike" cap="none" normalizeH="0" baseline="0" dirty="0" smtClean="0">
                <a:ln>
                  <a:noFill/>
                </a:ln>
                <a:solidFill>
                  <a:srgbClr val="222222"/>
                </a:solidFill>
                <a:effectLst/>
                <a:latin typeface="Georgia" pitchFamily="18" charset="0"/>
                <a:cs typeface="Arial" pitchFamily="34" charset="0"/>
              </a:rPr>
              <a:t>in Montenegro, and one of the three largest in the former Yugoslavia. It has 17 arches. Tito visited Bar 4 times: 1946, 1959, 1969, 1976. The old medieval city is among the largest archeological sites in the walls in the world, situated on a huge stone massif, inaccessible from the east and south, while gently sloping to the west and northwest. It is located in the southeastern part of the coast, 4 km from the sea. It stands out for its unique position and the richness of the monument's treasure. </a:t>
            </a:r>
            <a:r>
              <a:rPr kumimoji="0" lang="en-US" sz="2000" b="0" i="0" u="none" strike="noStrike" cap="none" normalizeH="0" baseline="0" dirty="0" err="1" smtClean="0">
                <a:ln>
                  <a:noFill/>
                </a:ln>
                <a:solidFill>
                  <a:srgbClr val="222222"/>
                </a:solidFill>
                <a:effectLst/>
                <a:latin typeface="Georgia" pitchFamily="18" charset="0"/>
                <a:cs typeface="Arial" pitchFamily="34" charset="0"/>
              </a:rPr>
              <a:t>Stari</a:t>
            </a:r>
            <a:r>
              <a:rPr kumimoji="0" lang="en-US" sz="2000" b="0" i="0" u="none" strike="noStrike" cap="none" normalizeH="0" baseline="0" dirty="0" smtClean="0">
                <a:ln>
                  <a:noFill/>
                </a:ln>
                <a:solidFill>
                  <a:srgbClr val="222222"/>
                </a:solidFill>
                <a:effectLst/>
                <a:latin typeface="Georgia" pitchFamily="18" charset="0"/>
                <a:cs typeface="Arial" pitchFamily="34" charset="0"/>
              </a:rPr>
              <a:t> Bar leaves every visitor amazed by the beauty of its natural environment and the witnesses of its centuries-old existence.</a:t>
            </a:r>
            <a:r>
              <a:rPr kumimoji="0" lang="en-US" sz="2000" b="0" i="0" u="none" strike="noStrike" cap="none" normalizeH="0" baseline="0" dirty="0" smtClean="0">
                <a:ln>
                  <a:noFill/>
                </a:ln>
                <a:solidFill>
                  <a:schemeClr val="tx1"/>
                </a:solidFill>
                <a:effectLst/>
                <a:latin typeface="Georgia" pitchFamily="18" charset="0"/>
                <a:cs typeface="Arial" pitchFamily="34" charset="0"/>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estival &quot;Barski ljetopis&quot; od 30. juna do 18. avgusta | Share ..."/>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027" name="Rectangle 3"/>
          <p:cNvSpPr>
            <a:spLocks noChangeArrowheads="1"/>
          </p:cNvSpPr>
          <p:nvPr/>
        </p:nvSpPr>
        <p:spPr bwMode="auto">
          <a:xfrm>
            <a:off x="5029200" y="6248400"/>
            <a:ext cx="4114800" cy="395632"/>
          </a:xfrm>
          <a:prstGeom prst="rect">
            <a:avLst/>
          </a:prstGeom>
          <a:blipFill>
            <a:blip r:embed="rId3" cstate="print"/>
            <a:tile tx="0" ty="0" sx="100000" sy="100000" flip="none" algn="tl"/>
          </a:blipFill>
          <a:ln>
            <a:headEnd/>
            <a:tailEnd/>
          </a:ln>
        </p:spPr>
        <p:style>
          <a:lnRef idx="0">
            <a:schemeClr val="accent5"/>
          </a:lnRef>
          <a:fillRef idx="3">
            <a:schemeClr val="accent5"/>
          </a:fillRef>
          <a:effectRef idx="3">
            <a:schemeClr val="accent5"/>
          </a:effectRef>
          <a:fontRef idx="minor">
            <a:schemeClr val="lt1"/>
          </a:fontRef>
        </p:style>
        <p:txBody>
          <a:bodyPr vert="horz" wrap="square" lIns="0" tIns="-17457" rIns="0" bIns="-17457"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2800" b="0" i="1" u="none" strike="noStrike" cap="none" normalizeH="0" baseline="0" dirty="0" smtClean="0">
                <a:ln>
                  <a:noFill/>
                </a:ln>
                <a:solidFill>
                  <a:schemeClr val="tx1"/>
                </a:solidFill>
                <a:effectLst/>
                <a:latin typeface="Georgia" pitchFamily="18" charset="0"/>
                <a:cs typeface="Arial" pitchFamily="34" charset="0"/>
              </a:rPr>
              <a:t>Castle of King Nicholas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304800" y="1295400"/>
            <a:ext cx="8534400" cy="4027396"/>
          </a:xfrm>
          <a:prstGeom prst="rect">
            <a:avLst/>
          </a:prstGeom>
          <a:noFill/>
          <a:ln w="9525">
            <a:noFill/>
            <a:miter lim="800000"/>
            <a:headEnd/>
            <a:tailEnd/>
          </a:ln>
          <a:effectLst/>
        </p:spPr>
        <p:txBody>
          <a:bodyPr vert="horz" wrap="square" lIns="0" tIns="-17457" rIns="0" bIns="-17457"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222222"/>
                </a:solidFill>
                <a:effectLst/>
                <a:latin typeface="Georgia" pitchFamily="18" charset="0"/>
                <a:cs typeface="Arial" pitchFamily="34" charset="0"/>
              </a:rPr>
              <a:t>The castle of King Nikola was built in 1885 on the sea shore. </a:t>
            </a:r>
            <a:r>
              <a:rPr kumimoji="0" lang="en-US" sz="2400" b="0" i="0" u="none" strike="noStrike" cap="none" normalizeH="0" baseline="0" dirty="0" smtClean="0">
                <a:ln>
                  <a:noFill/>
                </a:ln>
                <a:solidFill>
                  <a:srgbClr val="222222"/>
                </a:solidFill>
                <a:effectLst/>
                <a:latin typeface="Georgia" pitchFamily="18" charset="0"/>
                <a:cs typeface="Arial" pitchFamily="34" charset="0"/>
              </a:rPr>
              <a:t>It</a:t>
            </a:r>
            <a:r>
              <a:rPr kumimoji="0" lang="en-US" sz="2400" b="0" i="0" u="none" strike="noStrike" cap="none" normalizeH="0" dirty="0" smtClean="0">
                <a:ln>
                  <a:noFill/>
                </a:ln>
                <a:solidFill>
                  <a:srgbClr val="222222"/>
                </a:solidFill>
                <a:effectLst/>
                <a:latin typeface="Georgia" pitchFamily="18" charset="0"/>
                <a:cs typeface="Arial" pitchFamily="34" charset="0"/>
              </a:rPr>
              <a:t> was constructed by the </a:t>
            </a:r>
            <a:r>
              <a:rPr kumimoji="0" lang="en-US" sz="2400" b="0" i="0" u="none" strike="noStrike" cap="none" normalizeH="0" dirty="0" err="1" smtClean="0">
                <a:ln>
                  <a:noFill/>
                </a:ln>
                <a:solidFill>
                  <a:srgbClr val="222222"/>
                </a:solidFill>
                <a:effectLst/>
                <a:latin typeface="Georgia" pitchFamily="18" charset="0"/>
                <a:cs typeface="Arial" pitchFamily="34" charset="0"/>
              </a:rPr>
              <a:t>King,and</a:t>
            </a:r>
            <a:r>
              <a:rPr kumimoji="0" lang="en-US" sz="2400" b="0" i="0" u="none" strike="noStrike" cap="none" normalizeH="0" dirty="0" smtClean="0">
                <a:ln>
                  <a:noFill/>
                </a:ln>
                <a:solidFill>
                  <a:srgbClr val="222222"/>
                </a:solidFill>
                <a:effectLst/>
                <a:latin typeface="Georgia" pitchFamily="18" charset="0"/>
                <a:cs typeface="Arial" pitchFamily="34" charset="0"/>
              </a:rPr>
              <a:t> was a gift to his daughter Princess </a:t>
            </a:r>
            <a:r>
              <a:rPr kumimoji="0" lang="en-US" sz="2400" b="0" i="0" u="none" strike="noStrike" cap="none" normalizeH="0" dirty="0" err="1" smtClean="0">
                <a:ln>
                  <a:noFill/>
                </a:ln>
                <a:solidFill>
                  <a:srgbClr val="222222"/>
                </a:solidFill>
                <a:effectLst/>
                <a:latin typeface="Georgia" pitchFamily="18" charset="0"/>
                <a:cs typeface="Arial" pitchFamily="34" charset="0"/>
              </a:rPr>
              <a:t>Zorka</a:t>
            </a:r>
            <a:r>
              <a:rPr kumimoji="0" lang="en-US" sz="2400" b="0" i="0" u="none" strike="noStrike" cap="none" normalizeH="0" dirty="0" smtClean="0">
                <a:ln>
                  <a:noFill/>
                </a:ln>
                <a:solidFill>
                  <a:srgbClr val="222222"/>
                </a:solidFill>
                <a:effectLst/>
                <a:latin typeface="Georgia" pitchFamily="18" charset="0"/>
                <a:cs typeface="Arial" pitchFamily="34" charset="0"/>
              </a:rPr>
              <a:t> and his son-in-law Prince </a:t>
            </a:r>
            <a:r>
              <a:rPr kumimoji="0" lang="en-US" sz="2400" b="0" i="0" u="none" strike="noStrike" cap="none" normalizeH="0" dirty="0" err="1" smtClean="0">
                <a:ln>
                  <a:noFill/>
                </a:ln>
                <a:solidFill>
                  <a:srgbClr val="222222"/>
                </a:solidFill>
                <a:effectLst/>
                <a:latin typeface="Georgia" pitchFamily="18" charset="0"/>
                <a:cs typeface="Arial" pitchFamily="34" charset="0"/>
              </a:rPr>
              <a:t>Petar</a:t>
            </a:r>
            <a:r>
              <a:rPr kumimoji="0" lang="en-US" sz="2400" b="0" i="0" u="none" strike="noStrike" cap="none" normalizeH="0" dirty="0" smtClean="0">
                <a:ln>
                  <a:noFill/>
                </a:ln>
                <a:solidFill>
                  <a:srgbClr val="222222"/>
                </a:solidFill>
                <a:effectLst/>
                <a:latin typeface="Georgia" pitchFamily="18" charset="0"/>
                <a:cs typeface="Arial" pitchFamily="34" charset="0"/>
              </a:rPr>
              <a:t> </a:t>
            </a:r>
            <a:r>
              <a:rPr kumimoji="0" lang="en-US" sz="2400" b="0" i="0" u="none" strike="noStrike" cap="none" normalizeH="0" dirty="0" err="1" smtClean="0">
                <a:ln>
                  <a:noFill/>
                </a:ln>
                <a:solidFill>
                  <a:srgbClr val="222222"/>
                </a:solidFill>
                <a:effectLst/>
                <a:latin typeface="Georgia" pitchFamily="18" charset="0"/>
                <a:cs typeface="Arial" pitchFamily="34" charset="0"/>
              </a:rPr>
              <a:t>Karadjordjevi</a:t>
            </a:r>
            <a:r>
              <a:rPr lang="sr-Latn-RS" sz="2400" dirty="0" smtClean="0">
                <a:solidFill>
                  <a:srgbClr val="222222"/>
                </a:solidFill>
                <a:latin typeface="Georgia" pitchFamily="18" charset="0"/>
                <a:cs typeface="Arial" pitchFamily="34" charset="0"/>
              </a:rPr>
              <a:t>ć.</a:t>
            </a:r>
            <a:r>
              <a:rPr kumimoji="0" lang="en-US" sz="2400" b="0" i="0" u="none" strike="noStrike" cap="none" normalizeH="0" baseline="0" dirty="0" smtClean="0">
                <a:ln>
                  <a:noFill/>
                </a:ln>
                <a:solidFill>
                  <a:srgbClr val="222222"/>
                </a:solidFill>
                <a:effectLst/>
                <a:latin typeface="Georgia" pitchFamily="18" charset="0"/>
                <a:cs typeface="Arial" pitchFamily="34" charset="0"/>
              </a:rPr>
              <a:t>It </a:t>
            </a:r>
            <a:r>
              <a:rPr kumimoji="0" lang="en-US" sz="2400" b="0" i="0" u="none" strike="noStrike" cap="none" normalizeH="0" baseline="0" dirty="0" smtClean="0">
                <a:ln>
                  <a:noFill/>
                </a:ln>
                <a:solidFill>
                  <a:srgbClr val="222222"/>
                </a:solidFill>
                <a:effectLst/>
                <a:latin typeface="Georgia" pitchFamily="18" charset="0"/>
                <a:cs typeface="Arial" pitchFamily="34" charset="0"/>
              </a:rPr>
              <a:t>consists of a large and a small castle, a chapel, a watchtower, a winter </a:t>
            </a:r>
            <a:r>
              <a:rPr kumimoji="0" lang="en-US" sz="2400" b="0" i="0" u="none" strike="noStrike" cap="none" normalizeH="0" baseline="0" dirty="0" smtClean="0">
                <a:ln>
                  <a:noFill/>
                </a:ln>
                <a:solidFill>
                  <a:srgbClr val="222222"/>
                </a:solidFill>
                <a:effectLst/>
                <a:latin typeface="Georgia" pitchFamily="18" charset="0"/>
                <a:cs typeface="Arial" pitchFamily="34" charset="0"/>
              </a:rPr>
              <a:t>garden </a:t>
            </a:r>
            <a:r>
              <a:rPr kumimoji="0" lang="en-US" sz="2400" b="0" i="0" u="none" strike="noStrike" cap="none" normalizeH="0" baseline="0" dirty="0" smtClean="0">
                <a:ln>
                  <a:noFill/>
                </a:ln>
                <a:solidFill>
                  <a:srgbClr val="222222"/>
                </a:solidFill>
                <a:effectLst/>
                <a:latin typeface="Georgia" pitchFamily="18" charset="0"/>
                <a:cs typeface="Arial" pitchFamily="34" charset="0"/>
              </a:rPr>
              <a:t>and a park. In front of the building was a wooden pier, for mooring ships. There is </a:t>
            </a:r>
            <a:r>
              <a:rPr kumimoji="0" lang="en-US" sz="2400" b="0" i="0" u="none" strike="noStrike" cap="none" normalizeH="0" baseline="0" dirty="0" smtClean="0">
                <a:ln>
                  <a:noFill/>
                </a:ln>
                <a:solidFill>
                  <a:srgbClr val="222222"/>
                </a:solidFill>
                <a:effectLst/>
                <a:latin typeface="Georgia" pitchFamily="18" charset="0"/>
                <a:cs typeface="Arial" pitchFamily="34" charset="0"/>
              </a:rPr>
              <a:t>al</a:t>
            </a:r>
            <a:r>
              <a:rPr kumimoji="0" lang="sr-Latn-RS" sz="2400" b="0" i="0" u="none" strike="noStrike" cap="none" normalizeH="0" baseline="0" dirty="0" smtClean="0">
                <a:ln>
                  <a:noFill/>
                </a:ln>
                <a:solidFill>
                  <a:srgbClr val="222222"/>
                </a:solidFill>
                <a:effectLst/>
                <a:latin typeface="Georgia" pitchFamily="18" charset="0"/>
                <a:cs typeface="Arial" pitchFamily="34" charset="0"/>
              </a:rPr>
              <a:t>so</a:t>
            </a:r>
            <a:r>
              <a:rPr kumimoji="0" lang="sr-Latn-RS" sz="2400" b="0" i="0" u="none" strike="noStrike" cap="none" normalizeH="0" dirty="0" smtClean="0">
                <a:ln>
                  <a:noFill/>
                </a:ln>
                <a:solidFill>
                  <a:srgbClr val="222222"/>
                </a:solidFill>
                <a:effectLst/>
                <a:latin typeface="Georgia" pitchFamily="18" charset="0"/>
                <a:cs typeface="Arial" pitchFamily="34" charset="0"/>
              </a:rPr>
              <a:t> a large flower garden,constructed in the interesting shape,which was a gift from Italian King Emanuel.It is now a restaurant called Knjaževa bašta(The Duke</a:t>
            </a:r>
            <a:r>
              <a:rPr lang="en-US" sz="2400" dirty="0" smtClean="0">
                <a:solidFill>
                  <a:srgbClr val="222222"/>
                </a:solidFill>
                <a:latin typeface="Georgia" pitchFamily="18" charset="0"/>
                <a:cs typeface="Arial" pitchFamily="34" charset="0"/>
              </a:rPr>
              <a:t>’s Garden).</a:t>
            </a:r>
            <a:r>
              <a:rPr lang="en-US" sz="2400" dirty="0" err="1" smtClean="0">
                <a:solidFill>
                  <a:srgbClr val="222222"/>
                </a:solidFill>
                <a:latin typeface="Georgia" pitchFamily="18" charset="0"/>
                <a:cs typeface="Arial" pitchFamily="34" charset="0"/>
              </a:rPr>
              <a:t>Corrently</a:t>
            </a:r>
            <a:r>
              <a:rPr lang="en-US" sz="2400" dirty="0" smtClean="0">
                <a:solidFill>
                  <a:srgbClr val="222222"/>
                </a:solidFill>
                <a:latin typeface="Georgia" pitchFamily="18" charset="0"/>
                <a:cs typeface="Arial" pitchFamily="34" charset="0"/>
              </a:rPr>
              <a:t> ,the place complex represents the Homeland Museum of Bar, used for various cultural evens.</a:t>
            </a:r>
            <a:endParaRPr kumimoji="0" lang="en-US" sz="2800" b="0" i="0" u="none" strike="noStrike" cap="none" normalizeH="0" baseline="0" dirty="0" smtClean="0">
              <a:ln>
                <a:noFill/>
              </a:ln>
              <a:solidFill>
                <a:schemeClr val="tx1"/>
              </a:solidFill>
              <a:effectLst/>
              <a:latin typeface="Georgia" pitchFamily="18" charset="0"/>
              <a:cs typeface="Arial" pitchFamily="34" charset="0"/>
            </a:endParaRPr>
          </a:p>
        </p:txBody>
      </p:sp>
      <p:sp>
        <p:nvSpPr>
          <p:cNvPr id="4" name="Rectangle 3"/>
          <p:cNvSpPr/>
          <p:nvPr/>
        </p:nvSpPr>
        <p:spPr>
          <a:xfrm>
            <a:off x="1066800" y="228600"/>
            <a:ext cx="7154523" cy="769441"/>
          </a:xfrm>
          <a:prstGeom prst="rect">
            <a:avLst/>
          </a:prstGeom>
        </p:spPr>
        <p:txBody>
          <a:bodyPr wrap="none">
            <a:spAutoFit/>
          </a:bodyPr>
          <a:lstStyle/>
          <a:p>
            <a:pPr lvl="0" fontAlgn="base">
              <a:spcBef>
                <a:spcPct val="0"/>
              </a:spcBef>
              <a:spcAft>
                <a:spcPct val="0"/>
              </a:spcAft>
            </a:pPr>
            <a:r>
              <a:rPr lang="en-US" sz="4400" b="1" i="1" u="sng" dirty="0" smtClean="0">
                <a:latin typeface="Georgia" pitchFamily="18" charset="0"/>
                <a:cs typeface="Arial" pitchFamily="34" charset="0"/>
              </a:rPr>
              <a:t>Castle of King Nicholas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440</TotalTime>
  <Words>1801</Words>
  <Application>Microsoft Office PowerPoint</Application>
  <PresentationFormat>On-screen Show (4:3)</PresentationFormat>
  <Paragraphs>23</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My city</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city</dc:title>
  <dc:creator>Toshiba PC</dc:creator>
  <cp:lastModifiedBy>Toshiba PC</cp:lastModifiedBy>
  <cp:revision>39</cp:revision>
  <dcterms:created xsi:type="dcterms:W3CDTF">2020-05-07T13:28:24Z</dcterms:created>
  <dcterms:modified xsi:type="dcterms:W3CDTF">2020-05-10T21:27:09Z</dcterms:modified>
</cp:coreProperties>
</file>