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68" r:id="rId2"/>
    <p:sldId id="273" r:id="rId3"/>
    <p:sldId id="274" r:id="rId4"/>
    <p:sldId id="276" r:id="rId5"/>
    <p:sldId id="279" r:id="rId6"/>
    <p:sldId id="282" r:id="rId7"/>
    <p:sldId id="277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F4E6E-A11E-41EC-A763-5839CEC48D2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C785F-F322-4734-AE27-06D5E75BB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9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9718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ИНСТРУМЕНТАЛ</a:t>
            </a: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    ИНСТРУМЕНТАЛ, 6. падеж</a:t>
            </a:r>
          </a:p>
          <a:p>
            <a:pPr algn="ctr"/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/>
              <a:t>Ја сам падеж друштва, </a:t>
            </a:r>
          </a:p>
          <a:p>
            <a:pPr algn="ctr"/>
            <a:r>
              <a:rPr lang="ru-RU" sz="3600" b="1" dirty="0" smtClean="0"/>
              <a:t>ја сам падеж средства,</a:t>
            </a:r>
          </a:p>
          <a:p>
            <a:pPr algn="ctr"/>
            <a:r>
              <a:rPr lang="ru-RU" sz="3600" b="1" dirty="0" smtClean="0"/>
              <a:t>и још нешто да вам кажем</a:t>
            </a:r>
          </a:p>
          <a:p>
            <a:pPr algn="ctr"/>
            <a:r>
              <a:rPr lang="ru-RU" sz="3600" b="1" dirty="0" smtClean="0"/>
              <a:t>па је готово с тим:</a:t>
            </a:r>
          </a:p>
          <a:p>
            <a:pPr algn="ctr"/>
            <a:r>
              <a:rPr lang="ru-RU" sz="3600" b="1" dirty="0" smtClean="0"/>
              <a:t>тражите ме питањима -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(с) ким</a:t>
            </a:r>
            <a:r>
              <a:rPr lang="ru-RU" sz="3600" b="1" dirty="0" smtClean="0"/>
              <a:t> или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чим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Cyrl-C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*С КИМ? ЧИМ?</a:t>
            </a:r>
          </a:p>
          <a:p>
            <a:pPr>
              <a:lnSpc>
                <a:spcPct val="150000"/>
              </a:lnSpc>
            </a:pPr>
            <a:r>
              <a:rPr lang="sr-Latn-CS" sz="2400" dirty="0" smtClean="0"/>
              <a:t>  1</a:t>
            </a:r>
            <a:r>
              <a:rPr lang="sr-Cyrl-CS" sz="2400" dirty="0" smtClean="0"/>
              <a:t>.  Тог хладног фебруарског поподнева  требало је да пођем </a:t>
            </a:r>
            <a:r>
              <a:rPr lang="sr-Latn-CS" sz="2400" dirty="0" smtClean="0"/>
              <a:t>  </a:t>
            </a:r>
            <a:r>
              <a:rPr lang="sr-Cyrl-CS" sz="2400" dirty="0" smtClean="0"/>
              <a:t>код Светлане  </a:t>
            </a:r>
            <a:r>
              <a:rPr lang="sr-Cyrl-CS" sz="2400" b="1" u="sng" dirty="0" smtClean="0"/>
              <a:t>са Сенадом, Миланом ,Бојаном и </a:t>
            </a:r>
            <a:r>
              <a:rPr lang="sr-Latn-CS" sz="2400" b="1" u="sng" dirty="0" smtClean="0"/>
              <a:t>  </a:t>
            </a:r>
            <a:r>
              <a:rPr lang="sr-Cyrl-CS" sz="2400" b="1" u="sng" dirty="0" smtClean="0"/>
              <a:t>Николом. </a:t>
            </a:r>
            <a:r>
              <a:rPr lang="sr-Latn-CS" sz="2400" b="1" u="sng" dirty="0" smtClean="0"/>
              <a:t> </a:t>
            </a:r>
            <a:r>
              <a:rPr lang="sr-Latn-CS" sz="2400" b="1" dirty="0" smtClean="0"/>
              <a:t>(</a:t>
            </a:r>
            <a:r>
              <a:rPr lang="sr-Cyrl-CS" sz="2400" b="1" dirty="0" smtClean="0"/>
              <a:t>СА  КИМ?) </a:t>
            </a:r>
          </a:p>
          <a:p>
            <a:pPr>
              <a:lnSpc>
                <a:spcPct val="150000"/>
              </a:lnSpc>
            </a:pPr>
            <a:endParaRPr lang="sr-Latn-CS" sz="2400" dirty="0" smtClean="0"/>
          </a:p>
          <a:p>
            <a:pPr>
              <a:lnSpc>
                <a:spcPct val="150000"/>
              </a:lnSpc>
            </a:pPr>
            <a:r>
              <a:rPr lang="sr-Latn-CS" sz="2400" dirty="0" smtClean="0"/>
              <a:t> </a:t>
            </a:r>
            <a:r>
              <a:rPr lang="sr-Cyrl-CS" sz="2400" dirty="0" smtClean="0"/>
              <a:t>2. Милан је нервозно шарао </a:t>
            </a:r>
            <a:r>
              <a:rPr lang="sr-Cyrl-CS" sz="2400" b="1" u="sng" dirty="0" smtClean="0"/>
              <a:t>оловком</a:t>
            </a:r>
            <a:r>
              <a:rPr lang="sr-Cyrl-CS" sz="2400" dirty="0" smtClean="0"/>
              <a:t> по папиру.</a:t>
            </a:r>
            <a:r>
              <a:rPr lang="sr-Latn-CS" sz="2400" dirty="0" smtClean="0"/>
              <a:t> </a:t>
            </a:r>
            <a:r>
              <a:rPr lang="sr-Cyrl-CS" sz="2400" b="1" dirty="0" smtClean="0"/>
              <a:t>(ЧИМ?)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                                                 </a:t>
            </a:r>
            <a:r>
              <a:rPr lang="sr-Latn-CS" sz="2400" dirty="0" smtClean="0"/>
              <a:t>  </a:t>
            </a:r>
            <a:endParaRPr lang="sr-Cyrl-CS" sz="2400" dirty="0" smtClean="0"/>
          </a:p>
          <a:p>
            <a:pPr>
              <a:lnSpc>
                <a:spcPct val="150000"/>
              </a:lnSpc>
            </a:pPr>
            <a:endParaRPr lang="sr-Latn-CS" sz="2400" dirty="0" smtClean="0"/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◊Дјечак </a:t>
            </a:r>
            <a:r>
              <a:rPr lang="sr-Cyrl-CS" sz="2400" i="1" dirty="0" smtClean="0"/>
              <a:t>с </a:t>
            </a:r>
            <a:r>
              <a:rPr lang="sr-Cyrl-CS" sz="2400" i="1" u="sng" dirty="0" smtClean="0"/>
              <a:t>тамном косом и плавим очима </a:t>
            </a:r>
            <a:r>
              <a:rPr lang="sr-Cyrl-CS" sz="2400" dirty="0" smtClean="0"/>
              <a:t>љутито изађе.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◊Вратио се  за секунд носећи  </a:t>
            </a:r>
            <a:r>
              <a:rPr lang="sr-Cyrl-CS" sz="2400" i="1" dirty="0" smtClean="0"/>
              <a:t>под </a:t>
            </a:r>
            <a:r>
              <a:rPr lang="sr-Cyrl-CS" sz="2400" i="1" u="sng" dirty="0" smtClean="0"/>
              <a:t>мишком </a:t>
            </a:r>
            <a:r>
              <a:rPr lang="sr-Cyrl-CS" sz="2400" dirty="0" smtClean="0"/>
              <a:t>свеску.</a:t>
            </a:r>
          </a:p>
          <a:p>
            <a:pPr>
              <a:lnSpc>
                <a:spcPct val="150000"/>
              </a:lnSpc>
            </a:pPr>
            <a:r>
              <a:rPr lang="sr-Cyrl-CS" sz="2400" dirty="0" smtClean="0"/>
              <a:t>◊Одахнусмо  </a:t>
            </a:r>
            <a:r>
              <a:rPr lang="sr-Cyrl-CS" sz="2400" i="1" dirty="0" smtClean="0"/>
              <a:t>с </a:t>
            </a:r>
            <a:r>
              <a:rPr lang="sr-Cyrl-CS" sz="2400" i="1" u="sng" dirty="0" smtClean="0"/>
              <a:t>олакшањем</a:t>
            </a:r>
            <a:r>
              <a:rPr lang="sr-Cyrl-CS" sz="2400" dirty="0" smtClean="0"/>
              <a:t> и посао урадисмо за трен. </a:t>
            </a:r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</p:txBody>
      </p:sp>
      <p:pic>
        <p:nvPicPr>
          <p:cNvPr id="4" name="Picture 3" descr="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905000"/>
            <a:ext cx="1143000" cy="841903"/>
          </a:xfrm>
          <a:prstGeom prst="rect">
            <a:avLst/>
          </a:prstGeom>
        </p:spPr>
      </p:pic>
      <p:pic>
        <p:nvPicPr>
          <p:cNvPr id="5" name="Picture 4" descr="crtan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581400"/>
            <a:ext cx="1102453" cy="733793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47800" y="47244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3200" b="1" dirty="0" smtClean="0"/>
              <a:t>Инструментал </a:t>
            </a:r>
          </a:p>
          <a:p>
            <a:r>
              <a:rPr lang="sr-Cyrl-CS" sz="2000" b="1" dirty="0" smtClean="0">
                <a:solidFill>
                  <a:srgbClr val="FF0000"/>
                </a:solidFill>
              </a:rPr>
              <a:t>ЗАПАМТИ</a:t>
            </a:r>
            <a:endParaRPr lang="sr-Cyrl-CS" sz="4000" b="1" dirty="0" smtClean="0"/>
          </a:p>
          <a:p>
            <a:r>
              <a:rPr lang="sr-Cyrl-CS" sz="2400" dirty="0" smtClean="0"/>
              <a:t>Ако инструментал означава </a:t>
            </a:r>
            <a:r>
              <a:rPr lang="sr-Cyrl-CS" sz="2400" b="1" dirty="0" smtClean="0"/>
              <a:t>средство </a:t>
            </a:r>
            <a:r>
              <a:rPr lang="sr-Cyrl-CS" sz="2400" dirty="0" smtClean="0"/>
              <a:t> (оруђе)  којим се врши радња,  употребљава се  без приједлога,  али ако означава </a:t>
            </a:r>
            <a:r>
              <a:rPr lang="sr-Cyrl-CS" sz="2400" b="1" dirty="0" smtClean="0"/>
              <a:t>друштво</a:t>
            </a:r>
            <a:r>
              <a:rPr lang="sr-Cyrl-CS" sz="2400" dirty="0" smtClean="0"/>
              <a:t> </a:t>
            </a:r>
            <a:r>
              <a:rPr lang="sr-Latn-CS" sz="2400" dirty="0" smtClean="0"/>
              <a:t> </a:t>
            </a:r>
            <a:r>
              <a:rPr lang="sr-Cyrl-CS" sz="2400" dirty="0" smtClean="0"/>
              <a:t>или  </a:t>
            </a:r>
            <a:r>
              <a:rPr lang="sr-Cyrl-CS" sz="2400" b="1" dirty="0" smtClean="0"/>
              <a:t>заједницу</a:t>
            </a:r>
            <a:r>
              <a:rPr lang="sr-Cyrl-CS" sz="2400" dirty="0" smtClean="0"/>
              <a:t>,</a:t>
            </a:r>
            <a:r>
              <a:rPr lang="sr-Latn-CS" sz="2400" dirty="0" smtClean="0"/>
              <a:t> </a:t>
            </a:r>
            <a:r>
              <a:rPr lang="sr-Cyrl-CS" sz="2400" dirty="0" smtClean="0"/>
              <a:t>увијек се употребљава  са  приједлогом  </a:t>
            </a:r>
            <a:r>
              <a:rPr lang="sr-Cyrl-CS" sz="2400" b="1" dirty="0" smtClean="0">
                <a:solidFill>
                  <a:srgbClr val="FFC000"/>
                </a:solidFill>
              </a:rPr>
              <a:t>С(А)</a:t>
            </a:r>
            <a:r>
              <a:rPr lang="sr-Cyrl-CS" sz="2400" dirty="0" smtClean="0"/>
              <a:t> .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Читаву реченицу  је подвукао  </a:t>
            </a:r>
            <a:r>
              <a:rPr lang="sr-Cyrl-CS" sz="2400" u="sng" dirty="0" smtClean="0"/>
              <a:t>оловком </a:t>
            </a:r>
            <a:r>
              <a:rPr lang="sr-Cyrl-CS" sz="2400" dirty="0" smtClean="0"/>
              <a:t>.  - </a:t>
            </a:r>
            <a:r>
              <a:rPr lang="sr-Cyrl-CS" sz="2400" b="1" dirty="0" smtClean="0"/>
              <a:t>средство </a:t>
            </a:r>
          </a:p>
          <a:p>
            <a:endParaRPr lang="sr-Cyrl-CS" sz="2400" dirty="0" smtClean="0"/>
          </a:p>
          <a:p>
            <a:r>
              <a:rPr lang="sr-Cyrl-CS" sz="2400" b="1" u="sng" dirty="0" smtClean="0">
                <a:solidFill>
                  <a:srgbClr val="FFC000"/>
                </a:solidFill>
              </a:rPr>
              <a:t>Са</a:t>
            </a:r>
            <a:r>
              <a:rPr lang="sr-Cyrl-CS" sz="2400" u="sng" dirty="0" smtClean="0"/>
              <a:t> </a:t>
            </a:r>
            <a:r>
              <a:rPr lang="sr-Latn-CS" sz="2400" u="sng" dirty="0" smtClean="0"/>
              <a:t> </a:t>
            </a:r>
            <a:r>
              <a:rPr lang="sr-Cyrl-CS" sz="2400" u="sng" dirty="0" smtClean="0"/>
              <a:t>сестром  </a:t>
            </a:r>
            <a:r>
              <a:rPr lang="sr-Cyrl-CS" sz="2400" dirty="0" smtClean="0"/>
              <a:t>идем на љетовање. - </a:t>
            </a:r>
            <a:r>
              <a:rPr lang="sr-Cyrl-CS" sz="2400" b="1" dirty="0" smtClean="0"/>
              <a:t>друштво   </a:t>
            </a:r>
          </a:p>
          <a:p>
            <a:endParaRPr lang="sr-Cyrl-CS" sz="2400" b="1" dirty="0" smtClean="0"/>
          </a:p>
          <a:p>
            <a:endParaRPr lang="sr-Cyrl-CS" sz="2400" b="1" dirty="0" smtClean="0"/>
          </a:p>
          <a:p>
            <a:r>
              <a:rPr lang="sr-Cyrl-CS" sz="2400" dirty="0" smtClean="0"/>
              <a:t>        Ишао је </a:t>
            </a:r>
            <a:r>
              <a:rPr lang="sr-Cyrl-CS" sz="2400" b="1" u="sng" dirty="0" smtClean="0">
                <a:solidFill>
                  <a:srgbClr val="FFC000"/>
                </a:solidFill>
              </a:rPr>
              <a:t>с</a:t>
            </a:r>
            <a:r>
              <a:rPr lang="sr-Cyrl-CS" sz="2400" u="sng" dirty="0" smtClean="0"/>
              <a:t> књигом</a:t>
            </a:r>
            <a:r>
              <a:rPr lang="sr-Cyrl-CS" sz="2400" dirty="0" smtClean="0"/>
              <a:t>  у руци.  - </a:t>
            </a:r>
            <a:r>
              <a:rPr lang="sr-Cyrl-CS" sz="2400" b="1" dirty="0" smtClean="0"/>
              <a:t>заједница   </a:t>
            </a:r>
          </a:p>
          <a:p>
            <a:endParaRPr lang="sr-Cyrl-CS" sz="2400" b="1" dirty="0" smtClean="0"/>
          </a:p>
          <a:p>
            <a:r>
              <a:rPr lang="sr-Cyrl-CS" sz="2400" b="1" dirty="0" smtClean="0"/>
              <a:t>Напомена</a:t>
            </a:r>
          </a:p>
          <a:p>
            <a:r>
              <a:rPr lang="sr-Cyrl-CS" sz="2400" dirty="0" smtClean="0"/>
              <a:t>Заједницу не означава само биће већ и предмет, стање, особина коју неко има у вријеме вршења радње. </a:t>
            </a:r>
          </a:p>
          <a:p>
            <a:endParaRPr lang="sr-Cyrl-CS" b="1" dirty="0" smtClean="0"/>
          </a:p>
          <a:p>
            <a:endParaRPr lang="sr-Cyrl-CS" b="1" dirty="0" smtClean="0"/>
          </a:p>
          <a:p>
            <a:endParaRPr lang="sr-Cyrl-CS" b="1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  <p:pic>
        <p:nvPicPr>
          <p:cNvPr id="4" name="Picture 3" descr="pis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590800"/>
            <a:ext cx="1173480" cy="977900"/>
          </a:xfrm>
          <a:prstGeom prst="rect">
            <a:avLst/>
          </a:prstGeom>
        </p:spPr>
      </p:pic>
      <p:pic>
        <p:nvPicPr>
          <p:cNvPr id="6" name="Picture 5" descr="s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429000"/>
            <a:ext cx="905732" cy="1028510"/>
          </a:xfrm>
          <a:prstGeom prst="rect">
            <a:avLst/>
          </a:prstGeom>
        </p:spPr>
      </p:pic>
      <p:pic>
        <p:nvPicPr>
          <p:cNvPr id="7" name="Picture 6" descr="_sp-humoristicki-pshiho-te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4343400"/>
            <a:ext cx="990600" cy="1219769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3400" y="0"/>
            <a:ext cx="426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>
              <a:solidFill>
                <a:srgbClr val="0070C0"/>
              </a:solidFill>
            </a:endParaRPr>
          </a:p>
          <a:p>
            <a:endParaRPr lang="sr-Latn-CS" dirty="0" smtClean="0"/>
          </a:p>
          <a:p>
            <a:r>
              <a:rPr lang="sr-Latn-CS" dirty="0" smtClean="0"/>
              <a:t>                                                               </a:t>
            </a:r>
            <a:endParaRPr lang="sr-Cyrl-CS" dirty="0" smtClean="0"/>
          </a:p>
          <a:p>
            <a:r>
              <a:rPr lang="ru-RU" sz="2400" u="sng" dirty="0" smtClean="0">
                <a:solidFill>
                  <a:srgbClr val="0070C0"/>
                </a:solidFill>
              </a:rPr>
              <a:t>Погрешна употреба</a:t>
            </a:r>
            <a:r>
              <a:rPr lang="sr-Latn-CS" sz="2400" u="sng" dirty="0" smtClean="0">
                <a:solidFill>
                  <a:srgbClr val="0070C0"/>
                </a:solidFill>
              </a:rPr>
              <a:t>:</a:t>
            </a:r>
            <a:endParaRPr lang="sr-Latn-CS" sz="2400" u="sng" dirty="0" smtClean="0"/>
          </a:p>
          <a:p>
            <a:r>
              <a:rPr lang="ru-RU" sz="2400" u="sng" dirty="0" smtClean="0"/>
              <a:t>возити се </a:t>
            </a:r>
            <a:r>
              <a:rPr lang="ru-RU" sz="2400" u="sng" dirty="0" smtClean="0">
                <a:solidFill>
                  <a:srgbClr val="FF0000"/>
                </a:solidFill>
              </a:rPr>
              <a:t>са</a:t>
            </a:r>
            <a:r>
              <a:rPr lang="ru-RU" sz="2400" u="sng" dirty="0" smtClean="0"/>
              <a:t> аутобусом,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писати </a:t>
            </a:r>
            <a:r>
              <a:rPr lang="ru-RU" sz="2400" u="sng" dirty="0" smtClean="0">
                <a:solidFill>
                  <a:srgbClr val="FF0000"/>
                </a:solidFill>
              </a:rPr>
              <a:t>са</a:t>
            </a:r>
            <a:r>
              <a:rPr lang="ru-RU" sz="2400" u="sng" dirty="0" smtClean="0"/>
              <a:t> оловком, </a:t>
            </a:r>
          </a:p>
          <a:p>
            <a:r>
              <a:rPr lang="ru-RU" sz="2400" u="sng" dirty="0" smtClean="0"/>
              <a:t>шутнути лопту </a:t>
            </a:r>
            <a:r>
              <a:rPr lang="ru-RU" sz="2400" u="sng" dirty="0" smtClean="0">
                <a:solidFill>
                  <a:srgbClr val="FF0000"/>
                </a:solidFill>
              </a:rPr>
              <a:t>са </a:t>
            </a:r>
            <a:r>
              <a:rPr lang="ru-RU" sz="2400" u="sng" dirty="0" smtClean="0"/>
              <a:t>ногом</a:t>
            </a:r>
            <a:r>
              <a:rPr lang="ru-RU" sz="2400" dirty="0" smtClean="0"/>
              <a:t>,</a:t>
            </a:r>
            <a:endParaRPr lang="sr-Latn-CS" sz="2400" dirty="0" smtClean="0"/>
          </a:p>
          <a:p>
            <a:r>
              <a:rPr lang="ru-RU" sz="2400" dirty="0" smtClean="0"/>
              <a:t> руковати </a:t>
            </a:r>
            <a:r>
              <a:rPr lang="ru-RU" sz="2400" dirty="0" smtClean="0">
                <a:solidFill>
                  <a:srgbClr val="FF0000"/>
                </a:solidFill>
              </a:rPr>
              <a:t>са</a:t>
            </a:r>
            <a:r>
              <a:rPr lang="ru-RU" sz="2400" dirty="0" smtClean="0"/>
              <a:t> апаратом...</a:t>
            </a:r>
            <a:endParaRPr lang="sr-Latn-CS" sz="2400" dirty="0" smtClean="0"/>
          </a:p>
          <a:p>
            <a:endParaRPr lang="sr-Latn-CS" sz="2400" dirty="0" smtClean="0"/>
          </a:p>
          <a:p>
            <a:endParaRPr lang="ru-RU" dirty="0"/>
          </a:p>
        </p:txBody>
      </p:sp>
      <p:pic>
        <p:nvPicPr>
          <p:cNvPr id="12" name="Picture 11" descr="gr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28600"/>
            <a:ext cx="1069884" cy="1066800"/>
          </a:xfrm>
          <a:prstGeom prst="rect">
            <a:avLst/>
          </a:prstGeom>
        </p:spPr>
      </p:pic>
      <p:pic>
        <p:nvPicPr>
          <p:cNvPr id="13" name="Picture 12" descr="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81000"/>
            <a:ext cx="914400" cy="8606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411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400" u="sng" dirty="0" smtClean="0">
              <a:solidFill>
                <a:srgbClr val="0070C0"/>
              </a:solidFill>
            </a:endParaRPr>
          </a:p>
          <a:p>
            <a:endParaRPr lang="sr-Latn-CS" sz="2400" u="sng" dirty="0" smtClean="0">
              <a:solidFill>
                <a:srgbClr val="0070C0"/>
              </a:solidFill>
            </a:endParaRPr>
          </a:p>
          <a:p>
            <a:r>
              <a:rPr lang="ru-RU" sz="2400" u="sng" dirty="0" smtClean="0">
                <a:solidFill>
                  <a:srgbClr val="0070C0"/>
                </a:solidFill>
              </a:rPr>
              <a:t>Правилна употреба </a:t>
            </a:r>
            <a:r>
              <a:rPr lang="ru-RU" sz="2400" u="sng" dirty="0" smtClean="0"/>
              <a:t>: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возити се аутобусом, </a:t>
            </a:r>
            <a:r>
              <a:rPr lang="sr-Latn-CS" sz="2400" u="sng" dirty="0" smtClean="0"/>
              <a:t> </a:t>
            </a:r>
            <a:r>
              <a:rPr lang="ru-RU" sz="2400" u="sng" dirty="0" smtClean="0"/>
              <a:t>писати оловком,</a:t>
            </a:r>
            <a:r>
              <a:rPr lang="sr-Latn-CS" sz="2400" u="sng" dirty="0" smtClean="0"/>
              <a:t> </a:t>
            </a:r>
          </a:p>
          <a:p>
            <a:r>
              <a:rPr lang="ru-RU" sz="2400" u="sng" dirty="0" smtClean="0"/>
              <a:t>шутнути лопту ногом</a:t>
            </a:r>
            <a:r>
              <a:rPr lang="ru-RU" sz="2400" dirty="0" smtClean="0"/>
              <a:t>, </a:t>
            </a:r>
            <a:endParaRPr lang="sr-Latn-CS" sz="2400" dirty="0" smtClean="0"/>
          </a:p>
          <a:p>
            <a:r>
              <a:rPr lang="ru-RU" sz="2400" dirty="0" smtClean="0"/>
              <a:t>руковати апаратом, </a:t>
            </a:r>
            <a:endParaRPr lang="sr-Latn-CS" sz="2400" dirty="0" smtClean="0"/>
          </a:p>
          <a:p>
            <a:r>
              <a:rPr lang="ru-RU" sz="2400" dirty="0" smtClean="0"/>
              <a:t>нацртати руком, </a:t>
            </a:r>
            <a:endParaRPr lang="sr-Latn-CS" sz="2400" dirty="0" smtClean="0"/>
          </a:p>
          <a:p>
            <a:r>
              <a:rPr lang="ru-RU" sz="2400" dirty="0" smtClean="0"/>
              <a:t>с</a:t>
            </a:r>
            <a:r>
              <a:rPr lang="sr-Latn-CS" sz="2400" dirty="0" smtClean="0"/>
              <a:t>j</a:t>
            </a:r>
            <a:r>
              <a:rPr lang="ru-RU" sz="2400" dirty="0" smtClean="0"/>
              <a:t>ећи маказама, </a:t>
            </a:r>
            <a:endParaRPr lang="sr-Latn-CS" sz="2400" dirty="0" smtClean="0"/>
          </a:p>
          <a:p>
            <a:r>
              <a:rPr lang="ru-RU" sz="2400" dirty="0" smtClean="0"/>
              <a:t>натопити водом, </a:t>
            </a:r>
            <a:endParaRPr lang="sr-Latn-CS" sz="2400" dirty="0" smtClean="0"/>
          </a:p>
          <a:p>
            <a:r>
              <a:rPr lang="ru-RU" sz="2400" dirty="0" smtClean="0"/>
              <a:t>служити се компјутером, </a:t>
            </a:r>
            <a:endParaRPr lang="sr-Latn-CS" sz="2400" dirty="0" smtClean="0"/>
          </a:p>
          <a:p>
            <a:r>
              <a:rPr lang="ru-RU" sz="2400" dirty="0" smtClean="0"/>
              <a:t>бавити се глумом, </a:t>
            </a:r>
            <a:endParaRPr lang="sr-Latn-CS" sz="2400" dirty="0" smtClean="0"/>
          </a:p>
          <a:p>
            <a:r>
              <a:rPr lang="ru-RU" sz="2400" dirty="0" smtClean="0"/>
              <a:t>бити задовољан оц</a:t>
            </a:r>
            <a:r>
              <a:rPr lang="sr-Latn-CS" sz="2400" dirty="0" smtClean="0"/>
              <a:t>j</a:t>
            </a:r>
            <a:r>
              <a:rPr lang="ru-RU" sz="2400" dirty="0" smtClean="0"/>
              <a:t>енама..</a:t>
            </a:r>
            <a:r>
              <a:rPr lang="sr-Latn-CS" sz="2400" dirty="0" smtClean="0"/>
              <a:t>.</a:t>
            </a:r>
          </a:p>
          <a:p>
            <a:endParaRPr lang="sr-Latn-CS" sz="2400" dirty="0" smtClean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80401_1515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8600"/>
            <a:ext cx="7086600" cy="622753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048000" y="228600"/>
            <a:ext cx="3276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Лустер је</a:t>
            </a:r>
            <a:r>
              <a:rPr lang="sr-Cyrl-CS" sz="2000" u="sng" dirty="0" smtClean="0"/>
              <a:t>    ?    </a:t>
            </a:r>
            <a:r>
              <a:rPr lang="sr-Cyrl-CS" sz="2000" dirty="0" smtClean="0"/>
              <a:t>столом.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362200"/>
            <a:ext cx="2514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CS" sz="2000" dirty="0" smtClean="0"/>
              <a:t>Каћа је </a:t>
            </a:r>
            <a:r>
              <a:rPr lang="sr-Cyrl-CS" sz="2000" u="sng" dirty="0" smtClean="0"/>
              <a:t>  ?    </a:t>
            </a:r>
            <a:r>
              <a:rPr lang="sr-Cyrl-CS" sz="2000" dirty="0" smtClean="0"/>
              <a:t>столом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724400" y="1600200"/>
            <a:ext cx="3962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Мартин је застао </a:t>
            </a:r>
            <a:r>
              <a:rPr lang="sr-Cyrl-CS" sz="2000" u="sng" dirty="0" smtClean="0"/>
              <a:t>   ?   </a:t>
            </a:r>
            <a:r>
              <a:rPr lang="sr-Cyrl-CS" sz="2000" dirty="0" smtClean="0"/>
              <a:t>столом.  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743200" y="55626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sz="2000" dirty="0" smtClean="0"/>
              <a:t>Лопта је  _</a:t>
            </a:r>
            <a:r>
              <a:rPr lang="sr-Cyrl-CS" sz="2000" u="sng" dirty="0" smtClean="0"/>
              <a:t>?__</a:t>
            </a:r>
            <a:r>
              <a:rPr lang="sr-Cyrl-CS" sz="2000" dirty="0" smtClean="0"/>
              <a:t>столом.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6096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Просторни однос стола и субјекта у наведеним реченицама изрази одговарајућим приједлогом. </a:t>
            </a:r>
            <a:endParaRPr lang="en-US" b="1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9154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Обрати пажњу на употребу приједлога </a:t>
            </a:r>
            <a:r>
              <a:rPr lang="sr-Cyrl-CS" sz="2400" b="1" dirty="0" smtClean="0"/>
              <a:t>С </a:t>
            </a:r>
            <a:r>
              <a:rPr lang="sr-Cyrl-CS" sz="2400" dirty="0" smtClean="0"/>
              <a:t>уз инструментал. </a:t>
            </a:r>
          </a:p>
          <a:p>
            <a:r>
              <a:rPr lang="sr-Cyrl-CS" sz="2400" dirty="0" smtClean="0"/>
              <a:t>У реченицама у којима је његова употреба погрешна –  прекрижи га. Напиши да ли означава  </a:t>
            </a:r>
            <a:r>
              <a:rPr lang="sr-Cyrl-CS" sz="2400" b="1" dirty="0" smtClean="0"/>
              <a:t>средство</a:t>
            </a:r>
            <a:r>
              <a:rPr lang="sr-Cyrl-CS" sz="2400" dirty="0" smtClean="0"/>
              <a:t> или  </a:t>
            </a:r>
            <a:r>
              <a:rPr lang="sr-Cyrl-CS" sz="2400" b="1" dirty="0" smtClean="0"/>
              <a:t>заједницу</a:t>
            </a:r>
            <a:r>
              <a:rPr lang="sr-Cyrl-CS" sz="2400" dirty="0" smtClean="0"/>
              <a:t> (присуство  предмета уз биће и ствар).</a:t>
            </a:r>
          </a:p>
          <a:p>
            <a:endParaRPr lang="sr-Cyrl-CS" sz="2400" dirty="0" smtClean="0"/>
          </a:p>
          <a:p>
            <a:pPr marL="342900" indent="-342900">
              <a:buAutoNum type="arabicPeriod"/>
            </a:pPr>
            <a:r>
              <a:rPr lang="sr-Cyrl-CS" sz="2400" dirty="0" smtClean="0"/>
              <a:t>Копа мотиком. ( _________)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Путујем с возом из Бара. (________)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Изашао је с капом на глави. (________)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Кров је обојао с црвеном бојицом. ( 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С коректором је исправљао грешке. ( 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Прође с књигом у руци. (_________)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Папир је сјекао  с маказама. ( ________) </a:t>
            </a:r>
          </a:p>
          <a:p>
            <a:pPr marL="342900" indent="-342900">
              <a:buAutoNum type="arabicPeriod"/>
            </a:pPr>
            <a:r>
              <a:rPr lang="sr-Cyrl-CS" sz="2400" dirty="0" smtClean="0"/>
              <a:t> Волио је да се вози с авионом. ( 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Изашао је са књигом у руци. (________)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Није знао руковати  апаратом.  ( _________)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Пише с оловком. (_________ )</a:t>
            </a:r>
          </a:p>
          <a:p>
            <a:pPr marL="342900" indent="-342900">
              <a:buAutoNum type="arabicPeriod" startAt="9"/>
            </a:pPr>
            <a:r>
              <a:rPr lang="sr-Cyrl-CS" sz="2400" dirty="0" smtClean="0"/>
              <a:t> Изађе с пешкиром на глави. ( ________)</a:t>
            </a:r>
          </a:p>
          <a:p>
            <a:pPr marL="342900" indent="-342900">
              <a:buAutoNum type="arabicPeriod"/>
            </a:pPr>
            <a:endParaRPr lang="sr-Cyrl-C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1373</TotalTime>
  <Words>435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Civic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Vanja</dc:creator>
  <cp:lastModifiedBy>Пользователь</cp:lastModifiedBy>
  <cp:revision>256</cp:revision>
  <dcterms:created xsi:type="dcterms:W3CDTF">2006-08-16T00:00:00Z</dcterms:created>
  <dcterms:modified xsi:type="dcterms:W3CDTF">2020-04-08T06:24:29Z</dcterms:modified>
</cp:coreProperties>
</file>