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6614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29183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8752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18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1585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060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1462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3388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3557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8871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713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4785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0133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3154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2660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6694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522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4356D9-3762-4770-9018-D9ECE380195B}" type="datetimeFigureOut">
              <a:rPr lang="sr-Latn-ME" smtClean="0"/>
              <a:t>16.5.2020.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B9DD08-E35E-4811-B956-E5CC3077B5A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062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809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0717" y="2906444"/>
            <a:ext cx="5640780" cy="1325563"/>
          </a:xfrm>
        </p:spPr>
        <p:txBody>
          <a:bodyPr>
            <a:noAutofit/>
          </a:bodyPr>
          <a:lstStyle/>
          <a:p>
            <a:r>
              <a:rPr lang="sr-Latn-ME" sz="11500" i="1" u="sng" dirty="0" smtClean="0">
                <a:solidFill>
                  <a:schemeClr val="bg1"/>
                </a:solidFill>
              </a:rPr>
              <a:t>BRAZIL</a:t>
            </a:r>
            <a:endParaRPr lang="sr-Latn-ME" sz="115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007" y="4070267"/>
            <a:ext cx="11720945" cy="1151965"/>
          </a:xfrm>
        </p:spPr>
        <p:txBody>
          <a:bodyPr>
            <a:noAutofit/>
          </a:bodyPr>
          <a:lstStyle/>
          <a:p>
            <a:r>
              <a:rPr lang="sr-Latn-ME" sz="6600" dirty="0" smtClean="0"/>
              <a:t>LIROV MAKAO,ENDEMIČAN ZA BAIJU.</a:t>
            </a:r>
            <a:endParaRPr lang="sr-Latn-ME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45" y="0"/>
            <a:ext cx="5399067" cy="35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2" y="3892137"/>
            <a:ext cx="10785800" cy="1151965"/>
          </a:xfrm>
        </p:spPr>
        <p:txBody>
          <a:bodyPr>
            <a:normAutofit/>
          </a:bodyPr>
          <a:lstStyle/>
          <a:p>
            <a:r>
              <a:rPr lang="sr-Latn-ME" dirty="0" smtClean="0"/>
              <a:t>AMAZONIJA,NAJVEĆA KIŠNA ŠUMA NA SVETU.</a:t>
            </a:r>
            <a:endParaRPr lang="sr-Latn-M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1" y="106197"/>
            <a:ext cx="5256563" cy="34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60" y="3951515"/>
            <a:ext cx="11835740" cy="1151965"/>
          </a:xfrm>
        </p:spPr>
        <p:txBody>
          <a:bodyPr>
            <a:noAutofit/>
          </a:bodyPr>
          <a:lstStyle/>
          <a:p>
            <a:r>
              <a:rPr lang="sr-Latn-ME" sz="4400" dirty="0"/>
              <a:t>Zlatni lavlji tamarin, endemična </a:t>
            </a:r>
            <a:r>
              <a:rPr lang="sr-Latn-ME" sz="4400" dirty="0" smtClean="0"/>
              <a:t>vrsta </a:t>
            </a:r>
            <a:r>
              <a:rPr lang="sr-Latn-ME" sz="4400" dirty="0"/>
              <a:t>za </a:t>
            </a:r>
            <a:r>
              <a:rPr lang="sr-Latn-ME" sz="4400" dirty="0" smtClean="0"/>
              <a:t>Brazil.</a:t>
            </a:r>
            <a:endParaRPr lang="sr-Latn-ME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89560"/>
            <a:ext cx="5541570" cy="36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3189" y="0"/>
            <a:ext cx="6424551" cy="1151965"/>
          </a:xfrm>
        </p:spPr>
        <p:txBody>
          <a:bodyPr>
            <a:noAutofit/>
          </a:bodyPr>
          <a:lstStyle/>
          <a:p>
            <a:r>
              <a:rPr lang="sr-Latn-ME" sz="5400" dirty="0" smtClean="0"/>
              <a:t>6.STANOVNIŠTVO</a:t>
            </a:r>
            <a:endParaRPr lang="sr-Latn-ME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021278"/>
            <a:ext cx="11673444" cy="4560125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/>
              <a:t>Prema podacima sa popisa sprovedenog 2010. godine u Brazilu je živelo 190.755.799 </a:t>
            </a:r>
            <a:r>
              <a:rPr lang="sr-Latn-ME" dirty="0" smtClean="0"/>
              <a:t>stanovnika.Najgušće </a:t>
            </a:r>
            <a:r>
              <a:rPr lang="sr-Latn-ME" dirty="0"/>
              <a:t>su naseljeni jug i jugoistok zemlje, gde živi oko 50% stanovništva. Odnos muškaraca i žena je </a:t>
            </a:r>
            <a:r>
              <a:rPr lang="sr-Latn-ME" dirty="0" smtClean="0"/>
              <a:t>0,96:1,gradskog </a:t>
            </a:r>
            <a:r>
              <a:rPr lang="sr-Latn-ME" dirty="0"/>
              <a:t>stanovništva je 84,36% a seoskog 15,64</a:t>
            </a:r>
            <a:r>
              <a:rPr lang="sr-Latn-ME" dirty="0" smtClean="0"/>
              <a:t>%.</a:t>
            </a:r>
            <a:endParaRPr lang="sr-Latn-ME" dirty="0"/>
          </a:p>
          <a:p>
            <a:r>
              <a:rPr lang="sr-Latn-ME" dirty="0"/>
              <a:t>Najveća koncentracija ljudi je u Jugoistočnom (79,8 miliona stanovnika) i u Severoistočnom regionu (53,5 miliona stanovnika), dok u dva najveća regiona, Srednjezapadnom i Severnom, koji zajedno obuhvataju 64,12% teritorije Brazila, živi 29,1 milion stanovnika.[127] U Južnom regionu živi 27 miliona stanovnika</a:t>
            </a:r>
            <a:r>
              <a:rPr lang="sr-Latn-ME" dirty="0" smtClean="0"/>
              <a:t>.</a:t>
            </a:r>
            <a:endParaRPr lang="sr-Latn-ME" dirty="0"/>
          </a:p>
          <a:p>
            <a:r>
              <a:rPr lang="sr-Latn-ME" dirty="0"/>
              <a:t>Prvi popis stanovništva je obavljen 1872. i on je evidentirao 9.930.478. stanovnika.[128] Od 1880. do 1930. u Brazil se uselilo četiri miliona </a:t>
            </a:r>
            <a:r>
              <a:rPr lang="sr-Latn-ME" dirty="0" smtClean="0"/>
              <a:t>Evropljana.Broj </a:t>
            </a:r>
            <a:r>
              <a:rPr lang="sr-Latn-ME" dirty="0"/>
              <a:t>stanovnika se znatno uvećao između 1940. i 1970, usled pada stope smrtnosti, iako je stopa rađanja zabeležila blagi pad. Tokom četrdesetih godina 20. veka godišnji rast broja stanovnika bio je 2,4%, da bi tokom naredne decenije porastao na tri procenta a tokom šezdesetih godina 20. veka rast je bio 2,9% godišnje, dok je životni vek porastao sa 44 na 54 godine[130] a 2007. na 72,6 godine.[131] Od šezdesetih godina 20. veka stopa prirasta stanovništva kontinuirano opada, sa 3,04% između 1950. i 1960. na 1,05% 2008. godine a očekuje se da će do 2050. ona postati negativna i da će iznositi 0,29%, čime će biti zaokružena demografska tranzicija</a:t>
            </a:r>
            <a:r>
              <a:rPr lang="sr-Latn-ME" dirty="0" smtClean="0"/>
              <a:t>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4603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3535877"/>
            <a:ext cx="8683866" cy="2021775"/>
          </a:xfrm>
        </p:spPr>
        <p:txBody>
          <a:bodyPr>
            <a:normAutofit/>
          </a:bodyPr>
          <a:lstStyle/>
          <a:p>
            <a:r>
              <a:rPr lang="sr-Latn-ME" dirty="0"/>
              <a:t>Mapa na kojoj su prikazane savezne države Brazila prema broju stanovnika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621" y="0"/>
            <a:ext cx="3899965" cy="34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842" y="103909"/>
            <a:ext cx="4714503" cy="1151965"/>
          </a:xfrm>
        </p:spPr>
        <p:txBody>
          <a:bodyPr>
            <a:noAutofit/>
          </a:bodyPr>
          <a:lstStyle/>
          <a:p>
            <a:r>
              <a:rPr lang="sr-Latn-ME" sz="6000" dirty="0" smtClean="0"/>
              <a:t>7.PRIVREDA</a:t>
            </a:r>
            <a:endParaRPr lang="sr-Latn-M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55874"/>
            <a:ext cx="11720945" cy="4313653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/>
              <a:t>Privreda Brazila je najveća u Latinskoj Americi, dok je prema visini nominalnog BDP-a, kao i BDP-a izraženog prema indeksu kupovne moći, na sedmom mestu u </a:t>
            </a:r>
            <a:r>
              <a:rPr lang="sr-Latn-ME" dirty="0" smtClean="0"/>
              <a:t>svetu</a:t>
            </a:r>
            <a:r>
              <a:rPr lang="sr-Latn-ME" dirty="0"/>
              <a:t>.</a:t>
            </a:r>
          </a:p>
          <a:p>
            <a:r>
              <a:rPr lang="sr-Latn-ME" dirty="0"/>
              <a:t>Privredu Brazila karakteriše ravnopravna uloga državnog i privatnog sektora kao i prirodno bogatstvo zemlje. Bruto društveni proizvod po stanovniku, meren prema indeksu kupovne moći, u 2012. godini je iznosio 11.875 američkih dolara[184] što je Brazil svrstalo na 77. mesto u svetu. Najrazvijenije grane privrede su poljoprivreda, rudarstvo, industrija u uslužne delatnosti. Brazil je 2009. imao 96.647.139 zaposlenih. Stopa nezaposlenosti je u 2012. iznosila 5</a:t>
            </a:r>
            <a:r>
              <a:rPr lang="sr-Latn-ME" dirty="0" smtClean="0"/>
              <a:t>%.</a:t>
            </a:r>
            <a:endParaRPr lang="sr-Latn-ME" dirty="0"/>
          </a:p>
          <a:p>
            <a:r>
              <a:rPr lang="sr-Latn-ME" dirty="0"/>
              <a:t>Brazil povećava svoje prisustvo na međunarodnim tržištima kapitala i roba, i jedna je od četiri brzo rastuće privrede, poznate kao BRIK. Glavni izvozni proizvodi su avioni, električni uređaji, automobili, etanol, dijamanti, nafta , zlato , tekstil, obuća, ruda gvožđa , boksit , čelik , kafa , jer Brazil je najveći proizvođač kafe na svetu, sok od narandže, brazilski orah, soja, i usoljena govedina. Brazil ima najrazvijeniju industriju reciklaže na svetu. Modna industija je znatno razvijena, Brazil je jedan od vodećih svetskih i najboljih proizvođača kupaćih kostima i bikinija , sandala , japanki i nakita </a:t>
            </a:r>
            <a:r>
              <a:rPr lang="sr-Latn-ME" dirty="0" smtClean="0"/>
              <a:t>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538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3" y="3491346"/>
            <a:ext cx="10963930" cy="2101932"/>
          </a:xfrm>
        </p:spPr>
        <p:txBody>
          <a:bodyPr>
            <a:normAutofit/>
          </a:bodyPr>
          <a:lstStyle/>
          <a:p>
            <a:r>
              <a:rPr lang="sr-Latn-ME" dirty="0"/>
              <a:t>Naftna platforma P-51 Petrobras. Eksploatacija nafte u Brazilu počela je krajem 19. veka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90" y="95003"/>
            <a:ext cx="5094515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9546" y="3152255"/>
            <a:ext cx="9966365" cy="2084336"/>
          </a:xfrm>
        </p:spPr>
        <p:txBody>
          <a:bodyPr>
            <a:noAutofit/>
          </a:bodyPr>
          <a:lstStyle/>
          <a:p>
            <a:r>
              <a:rPr lang="sr-Latn-ME" sz="6000" dirty="0"/>
              <a:t>Putnički avion Emabraer 190.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47" y="170518"/>
            <a:ext cx="4472605" cy="29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710" y="1517073"/>
            <a:ext cx="7096836" cy="2876797"/>
          </a:xfrm>
        </p:spPr>
        <p:txBody>
          <a:bodyPr>
            <a:noAutofit/>
          </a:bodyPr>
          <a:lstStyle/>
          <a:p>
            <a:r>
              <a:rPr lang="sr-Latn-ME" sz="9600" dirty="0" smtClean="0"/>
              <a:t>HVALA NA PAŽNJI</a:t>
            </a:r>
            <a:r>
              <a:rPr lang="sr-Latn-ME" sz="9600" dirty="0" smtClean="0"/>
              <a:t>!!!</a:t>
            </a:r>
            <a:endParaRPr lang="sr-Latn-ME" sz="9600" dirty="0"/>
          </a:p>
        </p:txBody>
      </p:sp>
    </p:spTree>
    <p:extLst>
      <p:ext uri="{BB962C8B-B14F-4D97-AF65-F5344CB8AC3E}">
        <p14:creationId xmlns:p14="http://schemas.microsoft.com/office/powerpoint/2010/main" val="3818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076" y="0"/>
            <a:ext cx="6365173" cy="1053993"/>
          </a:xfrm>
        </p:spPr>
        <p:txBody>
          <a:bodyPr>
            <a:noAutofit/>
          </a:bodyPr>
          <a:lstStyle/>
          <a:p>
            <a:r>
              <a:rPr lang="sr-Latn-ME" sz="6000" dirty="0" smtClean="0"/>
              <a:t>1.OPŠTI PODACI</a:t>
            </a:r>
            <a:endParaRPr lang="sr-Latn-M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53993"/>
            <a:ext cx="12191999" cy="3529882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/>
              <a:t>Brazil (port. Brasil), službeno Savezna Republika Brazil (port. República Federativa do Brasil),[2] država je u Južnoj </a:t>
            </a:r>
            <a:r>
              <a:rPr lang="sr-Latn-ME" dirty="0" smtClean="0"/>
              <a:t>Americi.Najveća </a:t>
            </a:r>
            <a:r>
              <a:rPr lang="sr-Latn-ME" dirty="0"/>
              <a:t>je i najnaseljenija država Latinske i Južne Amerike, sa više od 200 miliona stanovnika, dok je u svetskim razmerama na petom mestu i po veličini teritorije i po broju </a:t>
            </a:r>
            <a:r>
              <a:rPr lang="sr-Latn-ME" dirty="0" smtClean="0"/>
              <a:t>stanovnika.Takođe</a:t>
            </a:r>
            <a:r>
              <a:rPr lang="sr-Latn-ME" dirty="0"/>
              <a:t>, Brazil je najveća zemlja portugalskog govornog područja na svetu. Glavni grad je Brazilija, a službeni jezik je </a:t>
            </a:r>
            <a:r>
              <a:rPr lang="sr-Latn-ME" dirty="0" smtClean="0"/>
              <a:t>portugalski.Prema </a:t>
            </a:r>
            <a:r>
              <a:rPr lang="sr-Latn-ME" dirty="0"/>
              <a:t>severu se graniči sa Venecuelom, Gvajanom, Surinamom i Francuskom Gvajanom; prema severozapadu se graniči sa Kolumbijom; prema zapadu sa Bolivijom i Peruom; prema jugozapadu sa Argentinom i Paragvajem i prema jugu sa Urugvajem. Brazil se graniči sa svim državama Južne Amerike izuzev Ekvadora i Čilea. Deo brazilske teritorije su i brojni arhipelazi, kao što je Fernando de Noronja, atol Rokas, Sao Pedro i Sao Paulo, i Trindade i Martim Vaz</a:t>
            </a:r>
            <a:r>
              <a:rPr lang="sr-Latn-ME" dirty="0" smtClean="0"/>
              <a:t>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7943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406" y="0"/>
            <a:ext cx="7983187" cy="1151965"/>
          </a:xfrm>
        </p:spPr>
        <p:txBody>
          <a:bodyPr>
            <a:noAutofit/>
          </a:bodyPr>
          <a:lstStyle/>
          <a:p>
            <a:r>
              <a:rPr lang="sr-Latn-ME" sz="4800" dirty="0" smtClean="0"/>
              <a:t>2.GEOGRAFSKI  POLOŽAJ</a:t>
            </a:r>
            <a:endParaRPr lang="sr-Latn-M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70660"/>
            <a:ext cx="12192000" cy="4417621"/>
          </a:xfrm>
        </p:spPr>
        <p:txBody>
          <a:bodyPr>
            <a:normAutofit fontScale="77500" lnSpcReduction="20000"/>
          </a:bodyPr>
          <a:lstStyle/>
          <a:p>
            <a:r>
              <a:rPr lang="sr-Latn-ME" dirty="0"/>
              <a:t>Teritorija Brazila obuhvata skoro polovinu južnoameričkog kontinenta, nešto severnije od ekvatora do južnog </a:t>
            </a:r>
            <a:r>
              <a:rPr lang="sr-Latn-ME" dirty="0" smtClean="0"/>
              <a:t>povratnika.Prema </a:t>
            </a:r>
            <a:r>
              <a:rPr lang="sr-Latn-ME" dirty="0"/>
              <a:t>severu se graniči sa Venecuelom, Surinamom, Gvajanom i francuskim prekomorskim departmanom Francuskom Gvajanom; prema istoku izlazi na Atlantski okean, prema jugu se graniči sa Urugvajem; prema jugozapadu sa Argentinom i Paragvajem; prema zapadu sa Bolivijom i Peruom i prema severozapadu sa Kolumbijom. Jedine zemlje Južne Amerike sa kojima se ne graniči su Ekvador i Čile. Brazilu pripadaju i brojni arhipelazi u Atlantskom okeanu, kao što su Fernando de Noronja, Atol Rokas, San Pedro i Sao Paulo, i Trindade i Martim </a:t>
            </a:r>
            <a:r>
              <a:rPr lang="sr-Latn-ME" dirty="0" smtClean="0"/>
              <a:t>Vaz.Brazil </a:t>
            </a:r>
            <a:r>
              <a:rPr lang="sr-Latn-ME" dirty="0"/>
              <a:t>je zemlja velikih prirodnih bogatstava, raznovrsnog reljefa i </a:t>
            </a:r>
            <a:r>
              <a:rPr lang="sr-Latn-ME" dirty="0" smtClean="0"/>
              <a:t>klime.Zajedno </a:t>
            </a:r>
            <a:r>
              <a:rPr lang="sr-Latn-ME" dirty="0"/>
              <a:t>sa ostrvima u Atlantskom okeanu, Brazil je smešten između 6 stepeni SGŠ i 34 stepena JGŠ, i 28 i 74 stepena ZGD</a:t>
            </a:r>
            <a:r>
              <a:rPr lang="sr-Latn-ME" dirty="0" smtClean="0"/>
              <a:t>.</a:t>
            </a:r>
            <a:endParaRPr lang="sr-Latn-ME" dirty="0"/>
          </a:p>
          <a:p>
            <a:r>
              <a:rPr lang="sr-Latn-ME" dirty="0"/>
              <a:t>Brazil je peta zemlja na svetu i treća na američkom kontinentu prema veličini teritorije, sa površinom od 8.515.767 </a:t>
            </a:r>
            <a:r>
              <a:rPr lang="sr-Latn-ME" dirty="0" smtClean="0"/>
              <a:t>km².Prostire </a:t>
            </a:r>
            <a:r>
              <a:rPr lang="sr-Latn-ME" dirty="0"/>
              <a:t>se u tri časovne zone; od UTC-4 u zapadnim saveznim državama do UTC-3 u istočnim saveznim državama (zvanično vreme u Brazilu) i UTC-2 na ostrvima na </a:t>
            </a:r>
            <a:r>
              <a:rPr lang="sr-Latn-ME" dirty="0" smtClean="0"/>
              <a:t>Atlantiku.Brazil </a:t>
            </a:r>
            <a:r>
              <a:rPr lang="sr-Latn-ME" dirty="0"/>
              <a:t>je jedina zemlja na svetu kroz koju prolazi ekvator a da se jedan njen deo nalazi izvan tropskog pojasa. Topografija Brazila je takođe veoma raznolika i obuhvata brda, planine, ravnice, visoravni, i dugu morsku obalu. Većina teritorije se nalazi između 200 i 800 m nadmorske </a:t>
            </a:r>
            <a:r>
              <a:rPr lang="sr-Latn-ME" dirty="0" smtClean="0"/>
              <a:t>visine.Pobrđe </a:t>
            </a:r>
            <a:r>
              <a:rPr lang="sr-Latn-ME" dirty="0"/>
              <a:t>obuhvata veći deo južne polovine </a:t>
            </a:r>
            <a:r>
              <a:rPr lang="sr-Latn-ME" dirty="0" smtClean="0"/>
              <a:t>Brazila.Severozapadne </a:t>
            </a:r>
            <a:r>
              <a:rPr lang="sr-Latn-ME" dirty="0"/>
              <a:t>delove visoravni imaju širok talasast reljef, ispresecan niskim brdima</a:t>
            </a:r>
            <a:r>
              <a:rPr lang="sr-Latn-ME" dirty="0" smtClean="0"/>
              <a:t>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4079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593" y="106878"/>
            <a:ext cx="4825402" cy="4899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853" y="536450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sr-Latn-ME" sz="6600" dirty="0" smtClean="0"/>
              <a:t>TOPOGRAFSKA KARTA BRAZILA</a:t>
            </a:r>
            <a:endParaRPr lang="sr-Latn-ME" sz="6600" dirty="0"/>
          </a:p>
        </p:txBody>
      </p:sp>
    </p:spTree>
    <p:extLst>
      <p:ext uri="{BB962C8B-B14F-4D97-AF65-F5344CB8AC3E}">
        <p14:creationId xmlns:p14="http://schemas.microsoft.com/office/powerpoint/2010/main" val="5660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993" y="8906"/>
            <a:ext cx="3265714" cy="1151965"/>
          </a:xfrm>
        </p:spPr>
        <p:txBody>
          <a:bodyPr>
            <a:noAutofit/>
          </a:bodyPr>
          <a:lstStyle/>
          <a:p>
            <a:r>
              <a:rPr lang="sr-Latn-ME" sz="5400" dirty="0" smtClean="0"/>
              <a:t>3.RELJEF</a:t>
            </a:r>
            <a:endParaRPr lang="sr-Latn-ME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330036"/>
            <a:ext cx="12192000" cy="4298868"/>
          </a:xfrm>
        </p:spPr>
        <p:txBody>
          <a:bodyPr>
            <a:normAutofit fontScale="85000" lnSpcReduction="10000"/>
          </a:bodyPr>
          <a:lstStyle/>
          <a:p>
            <a:r>
              <a:rPr lang="sr-Latn-ME" sz="3600" dirty="0"/>
              <a:t>Jugoistočni deo je neravan, sa grebenima i planinskim vencima čija visina dostiže 1.200 m nadmorske </a:t>
            </a:r>
            <a:r>
              <a:rPr lang="sr-Latn-ME" sz="3600" dirty="0" smtClean="0"/>
              <a:t>visine.Ovim </a:t>
            </a:r>
            <a:r>
              <a:rPr lang="sr-Latn-ME" sz="3600" dirty="0"/>
              <a:t>planinskim vencima pripadaju planine Mantikera i Espinjaso kao i planina Sera do Mar</a:t>
            </a:r>
            <a:r>
              <a:rPr lang="sr-Latn-ME" sz="3600" dirty="0" smtClean="0"/>
              <a:t>. </a:t>
            </a:r>
            <a:r>
              <a:rPr lang="sr-Latn-ME" sz="3600" dirty="0"/>
              <a:t>Gvajanska visoravan na severu zemlje formira veliku vododelnicu, odvajajući reke amazonskog basena od reka koje pripadaju slivu reke Orinoko. Najviši vrh Brazila je Piko de Neblina, visok 2994 </a:t>
            </a:r>
            <a:r>
              <a:rPr lang="sr-Latn-ME" sz="3600" dirty="0" smtClean="0"/>
              <a:t>M.</a:t>
            </a:r>
            <a:endParaRPr lang="sr-Latn-ME" sz="3600" dirty="0"/>
          </a:p>
        </p:txBody>
      </p:sp>
    </p:spTree>
    <p:extLst>
      <p:ext uri="{BB962C8B-B14F-4D97-AF65-F5344CB8AC3E}">
        <p14:creationId xmlns:p14="http://schemas.microsoft.com/office/powerpoint/2010/main" val="16048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15"/>
            <a:ext cx="12192000" cy="30501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9483" y="412964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sr-Latn-ME" sz="7200" dirty="0" smtClean="0"/>
              <a:t>ŠAPADA DIJAMANTINA,BAIJA.</a:t>
            </a:r>
            <a:endParaRPr lang="sr-Latn-ME" sz="7200" dirty="0"/>
          </a:p>
        </p:txBody>
      </p:sp>
    </p:spTree>
    <p:extLst>
      <p:ext uri="{BB962C8B-B14F-4D97-AF65-F5344CB8AC3E}">
        <p14:creationId xmlns:p14="http://schemas.microsoft.com/office/powerpoint/2010/main" val="1661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68831" y="0"/>
            <a:ext cx="6673933" cy="1151965"/>
          </a:xfrm>
        </p:spPr>
        <p:txBody>
          <a:bodyPr>
            <a:normAutofit/>
          </a:bodyPr>
          <a:lstStyle/>
          <a:p>
            <a:r>
              <a:rPr lang="sr-Latn-ME" sz="6000" dirty="0" smtClean="0"/>
              <a:t>4.HIDROGRAFIJA</a:t>
            </a:r>
            <a:endParaRPr lang="sr-Latn-ME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282536"/>
            <a:ext cx="12192000" cy="4092050"/>
          </a:xfrm>
        </p:spPr>
        <p:txBody>
          <a:bodyPr>
            <a:normAutofit fontScale="92500" lnSpcReduction="10000"/>
          </a:bodyPr>
          <a:lstStyle/>
          <a:p>
            <a:r>
              <a:rPr lang="sr-Latn-ME" sz="3600" dirty="0"/>
              <a:t>Brazil ima gustu i razgranatu rečnu mrežu, jednu od najprostranijih na svetu, sa osam velikih rečnih basena, koji se odvodnjavaju ka Atlantskom </a:t>
            </a:r>
            <a:r>
              <a:rPr lang="sr-Latn-ME" sz="3600" dirty="0" smtClean="0"/>
              <a:t>okeanu.Najveće </a:t>
            </a:r>
            <a:r>
              <a:rPr lang="sr-Latn-ME" sz="3600" dirty="0"/>
              <a:t>reke su: Amazon (druga po dužini i prva po količini vode na svetu); Parana sa njenom najvećom pritokom Iguasu; Rio Negro; Sao Fransisko; Šingu; Madeira i Tapažos</a:t>
            </a:r>
            <a:r>
              <a:rPr lang="sr-Latn-ME" sz="3600" dirty="0" smtClean="0"/>
              <a:t>.</a:t>
            </a:r>
            <a:endParaRPr lang="sr-Latn-ME" sz="3600" dirty="0"/>
          </a:p>
        </p:txBody>
      </p:sp>
    </p:spTree>
    <p:extLst>
      <p:ext uri="{BB962C8B-B14F-4D97-AF65-F5344CB8AC3E}">
        <p14:creationId xmlns:p14="http://schemas.microsoft.com/office/powerpoint/2010/main" val="20815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605" y="0"/>
            <a:ext cx="4132614" cy="1151965"/>
          </a:xfrm>
        </p:spPr>
        <p:txBody>
          <a:bodyPr>
            <a:noAutofit/>
          </a:bodyPr>
          <a:lstStyle/>
          <a:p>
            <a:r>
              <a:rPr lang="sr-Latn-ME" sz="7200" dirty="0" smtClean="0"/>
              <a:t>5.KLIMA</a:t>
            </a:r>
            <a:endParaRPr lang="sr-Latn-M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46909"/>
            <a:ext cx="12192000" cy="4068299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 smtClean="0"/>
              <a:t>Jugozapadna </a:t>
            </a:r>
            <a:r>
              <a:rPr lang="sr-Latn-ME" dirty="0"/>
              <a:t>obala i primorje Brazila imaju vlažnu i vruću klimu. Na Brazilskom gorju leta su svežija a godišnja količina padavina manja. Samo na krajnjem severoistoku količina padavina je vrlo mala (400-500 milimetara). Amazonska nizija ima pretežno ekvatorijalnu klimu sa jednolično raspoređenim padavinama tokom cele godine (oko 1.000 mm uz obalu i oko 2.000 mm u najzapadnijem delu). Najjužniji deo Brazilskog gorja zalazi u suptropsku zonu, prelazeći na krajnjem jugu u umereni pojas</a:t>
            </a:r>
            <a:r>
              <a:rPr lang="sr-Latn-ME" dirty="0" smtClean="0"/>
              <a:t>.</a:t>
            </a:r>
            <a:endParaRPr lang="sr-Latn-ME" dirty="0"/>
          </a:p>
          <a:p>
            <a:r>
              <a:rPr lang="sr-Latn-ME" dirty="0"/>
              <a:t>Veći deo zemlje ima osetne sezonske promene u količini kiše, temperaturi i vlažnosti</a:t>
            </a:r>
            <a:r>
              <a:rPr lang="sr-Latn-ME" dirty="0" smtClean="0"/>
              <a:t>.</a:t>
            </a:r>
            <a:endParaRPr lang="sr-Latn-ME" dirty="0"/>
          </a:p>
          <a:p>
            <a:r>
              <a:rPr lang="sr-Latn-ME" dirty="0"/>
              <a:t>Zima u Brazilu traje od juna do avgusta sa prosečnom temperaturom 13-18 °C. Leti (decembar-februar). Rio je vreo i vlažan, sa temperaturom iznad 30 °C. U ostalom delu godine temperature se kreću do 25 °C. Severoistočna obala je jednako vrela kao i Rio, ali je manje vlažna i zagušljiva</a:t>
            </a:r>
            <a:r>
              <a:rPr lang="sr-Latn-ME" dirty="0" smtClean="0"/>
              <a:t>.</a:t>
            </a:r>
            <a:endParaRPr lang="sr-Latn-ME" dirty="0"/>
          </a:p>
          <a:p>
            <a:r>
              <a:rPr lang="sr-Latn-ME" dirty="0"/>
              <a:t>Amazonska nizija je deo zemlje, koji prima najveću količinu kiše.</a:t>
            </a:r>
          </a:p>
        </p:txBody>
      </p:sp>
    </p:spTree>
    <p:extLst>
      <p:ext uri="{BB962C8B-B14F-4D97-AF65-F5344CB8AC3E}">
        <p14:creationId xmlns:p14="http://schemas.microsoft.com/office/powerpoint/2010/main" val="14251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04" y="92033"/>
            <a:ext cx="10025778" cy="1151965"/>
          </a:xfrm>
        </p:spPr>
        <p:txBody>
          <a:bodyPr>
            <a:noAutofit/>
          </a:bodyPr>
          <a:lstStyle/>
          <a:p>
            <a:r>
              <a:rPr lang="sr-Latn-ME" sz="5400" dirty="0" smtClean="0"/>
              <a:t>5.BILJNI I ŽIVOTINJSKI SVET</a:t>
            </a:r>
            <a:endParaRPr lang="sr-Latn-M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82640"/>
            <a:ext cx="12192000" cy="5875360"/>
          </a:xfrm>
        </p:spPr>
        <p:txBody>
          <a:bodyPr>
            <a:noAutofit/>
          </a:bodyPr>
          <a:lstStyle/>
          <a:p>
            <a:r>
              <a:rPr lang="sr-Latn-ME" sz="1600" dirty="0"/>
              <a:t>Brazil je veoma bogat biljnim i životinjskim svetom, naročito područje tropskih kišnih šuma Amazonije. U zemlji rastu i rastu razne vrste orhideja, drveća, palmi, brazilskog oraha i drugih biljaka. Životinjski svet Brazila čine razne vrste papagaja, poput are i makaoa, i drugih životinja kao što su tukani, tarantule, pacovi, slepi miševi, lenjivci, jaguaru, crni panteru, pume, oceloti, zelene anakonde, gigantske anakonde, boe, pitoni, armadiloi i mnoge druge. Pored toga, brazilske šume karakterišu životinje poput majmuna tamarina, letećih veverica, kapibara, veoma otrovnih žaba (kao što su zlatna žaba i jagodasta otrovna žaba), čiji otrov koriste brazilski domoroci kako bi njime namazali vrhove koplji i strela da bi ulovili plen. Od insekata kojih ima na hiljade vrsta, najzastupljeniji su komarci, stonoge, termiti i raznovrsni džinovski mravi. Bogomoljke su česte u brazilskim šumama, dok se tamo veoma zastupljeni tropski leptiri smatraju najraskošnijim na svetu i ima ih na hiljade vrsta, od kojih je najzastupljeniji kraljevki leptir. U reci Amazon žive pirane, krokodili, obični kajmani i aligatori, ali i slatkovodni ružičasti rečni delfini, veliki somovi, morske krave, električne jegulje, riba oskar, srebrna arovana, crna arovana, obična arovana, arapaima gigas, riba anđeo, brazilska barakuda, kraljevska neonka, vidra, kao i dabrovi koji često na reci prave svoje drvene brane, skupljajući stabala i grane drveća. Dešavalo se i da ajkule iz Atlantskog okeana zalutaju u Amazon. Amazonske šume su bogate lijanama, puzavicama, parazitskim biljkama i drvetom kakaovac, od kojeg se dobija kakao. Na reci Amazon se može naći najveći lokvanj na svetu, čiji je list prečnika i do dva metra. Prirodno nasleđe Brazila ozbiljno je ugroženo stočarstvom i poljoprivredom, sečom drveta, rudarstvom, naseljavanjem, iskorištavanjem nafte i plina, prevelikim izlovom ribe, trgovinom divljih životinja, branama i infrastrukturom, zagađenjem vode, klimatskim promenama, požarima i invazivnim vrstama.</a:t>
            </a:r>
          </a:p>
        </p:txBody>
      </p:sp>
    </p:spTree>
    <p:extLst>
      <p:ext uri="{BB962C8B-B14F-4D97-AF65-F5344CB8AC3E}">
        <p14:creationId xmlns:p14="http://schemas.microsoft.com/office/powerpoint/2010/main" val="6247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</TotalTime>
  <Words>1624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Tw Cen MT</vt:lpstr>
      <vt:lpstr>Droplet</vt:lpstr>
      <vt:lpstr>BRAZIL</vt:lpstr>
      <vt:lpstr>1.OPŠTI PODACI</vt:lpstr>
      <vt:lpstr>2.GEOGRAFSKI  POLOŽAJ</vt:lpstr>
      <vt:lpstr>TOPOGRAFSKA KARTA BRAZILA</vt:lpstr>
      <vt:lpstr>3.RELJEF</vt:lpstr>
      <vt:lpstr>ŠAPADA DIJAMANTINA,BAIJA.</vt:lpstr>
      <vt:lpstr>4.HIDROGRAFIJA</vt:lpstr>
      <vt:lpstr>5.KLIMA</vt:lpstr>
      <vt:lpstr>5.BILJNI I ŽIVOTINJSKI SVET</vt:lpstr>
      <vt:lpstr>LIROV MAKAO,ENDEMIČAN ZA BAIJU.</vt:lpstr>
      <vt:lpstr>AMAZONIJA,NAJVEĆA KIŠNA ŠUMA NA SVETU.</vt:lpstr>
      <vt:lpstr>Zlatni lavlji tamarin, endemična vrsta za Brazil.</vt:lpstr>
      <vt:lpstr>6.STANOVNIŠTVO</vt:lpstr>
      <vt:lpstr>Mapa na kojoj su prikazane savezne države Brazila prema broju stanovnika</vt:lpstr>
      <vt:lpstr>7.PRIVREDA</vt:lpstr>
      <vt:lpstr>Naftna platforma P-51 Petrobras. Eksploatacija nafte u Brazilu počela je krajem 19. veka</vt:lpstr>
      <vt:lpstr>Putnički avion Emabraer 190.</vt:lpstr>
      <vt:lpstr>HVALA NA PAŽNJI!!!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</dc:title>
  <dc:creator>Toshiba PC</dc:creator>
  <cp:lastModifiedBy>Toshiba PC</cp:lastModifiedBy>
  <cp:revision>7</cp:revision>
  <dcterms:created xsi:type="dcterms:W3CDTF">2020-05-14T17:36:31Z</dcterms:created>
  <dcterms:modified xsi:type="dcterms:W3CDTF">2020-05-16T11:16:04Z</dcterms:modified>
</cp:coreProperties>
</file>