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2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851648" cy="1828800"/>
          </a:xfrm>
        </p:spPr>
        <p:txBody>
          <a:bodyPr>
            <a:normAutofit/>
          </a:bodyPr>
          <a:lstStyle/>
          <a:p>
            <a:r>
              <a:rPr lang="sr-Cyrl-CS" sz="7200" dirty="0" smtClean="0"/>
              <a:t>Гласовне промјене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876800"/>
            <a:ext cx="7854696" cy="1752600"/>
          </a:xfrm>
        </p:spPr>
        <p:txBody>
          <a:bodyPr/>
          <a:lstStyle/>
          <a:p>
            <a:endParaRPr lang="sr-Cyrl-CS" sz="2800" dirty="0" smtClean="0"/>
          </a:p>
          <a:p>
            <a:r>
              <a:rPr lang="sr-Latn-CS" sz="2800" dirty="0" smtClean="0"/>
              <a:t>VIII1</a:t>
            </a:r>
            <a:r>
              <a:rPr lang="sr-Latn-CS" dirty="0" smtClean="0"/>
              <a:t> </a:t>
            </a:r>
            <a:r>
              <a:rPr lang="sr-Cyrl-CS" dirty="0" smtClean="0"/>
              <a:t>  </a:t>
            </a:r>
            <a:r>
              <a:rPr lang="sr-Latn-CS" dirty="0" smtClean="0"/>
              <a:t> </a:t>
            </a:r>
            <a:r>
              <a:rPr lang="sr-Cyrl-CS" dirty="0" smtClean="0"/>
              <a:t>и   </a:t>
            </a:r>
            <a:r>
              <a:rPr lang="sr-Latn-CS" sz="2400" dirty="0" smtClean="0"/>
              <a:t>VIII4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590800"/>
            <a:ext cx="449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/>
              <a:t>  </a:t>
            </a:r>
            <a:r>
              <a:rPr lang="sr-Cyrl-CS" sz="6600" dirty="0" smtClean="0"/>
              <a:t>Вјежбање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6019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     26.о3.2020.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533400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3600" b="1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sr-Cyrl-CS" sz="3600" b="1" i="0" u="none" strike="noStrike" cap="none" normalizeH="0" baseline="0" dirty="0" smtClean="0">
              <a:ln>
                <a:noFill/>
              </a:ln>
              <a:effectLst/>
              <a:latin typeface="Algerian" pitchFamily="82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CS" sz="36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Пром</a:t>
            </a:r>
            <a:r>
              <a:rPr lang="sr-Cyrl-C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иј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ени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падежима</a:t>
            </a:r>
            <a:r>
              <a:rPr kumimoji="0" lang="sr-Cyrl-CS" sz="36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именицу</a:t>
            </a:r>
            <a:r>
              <a:rPr lang="en-US" sz="3600" b="1" dirty="0" smtClean="0"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СЕСТРА</a:t>
            </a:r>
            <a:r>
              <a:rPr lang="sr-Cyrl-CS" sz="3600" b="1" dirty="0" smtClean="0"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  у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једнин</a:t>
            </a:r>
            <a:r>
              <a:rPr kumimoji="0" lang="sr-Cyrl-CS" sz="36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множин</a:t>
            </a:r>
            <a:r>
              <a:rPr kumimoji="0" lang="sr-Cyrl-CS" sz="36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Algerian" pitchFamily="82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CS" sz="3600" dirty="0" smtClean="0">
              <a:latin typeface="Algerian" pitchFamily="8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600" b="0" i="0" u="none" strike="noStrike" cap="none" normalizeH="0" baseline="0" dirty="0" smtClean="0">
              <a:ln>
                <a:noFill/>
              </a:ln>
              <a:effectLst/>
              <a:latin typeface="Algerian" pitchFamily="8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3600" b="0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Коју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гласовну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пром</a:t>
            </a:r>
            <a:r>
              <a:rPr kumimoji="0" lang="sr-Cyrl-CS" sz="3600" b="0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ј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ену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запажаш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генитиву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множине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86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b="1" dirty="0" smtClean="0"/>
              <a:t>3</a:t>
            </a:r>
            <a:r>
              <a:rPr lang="en-US" sz="2400" b="1" dirty="0" smtClean="0"/>
              <a:t>. </a:t>
            </a:r>
            <a:r>
              <a:rPr lang="en-US" sz="2400" b="1" dirty="0" err="1" smtClean="0">
                <a:latin typeface="Algerian" pitchFamily="82" charset="0"/>
              </a:rPr>
              <a:t>Напиши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правилно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глаголе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који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се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добијају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додавањем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префикса</a:t>
            </a:r>
            <a:r>
              <a:rPr lang="en-US" sz="2400" b="1" dirty="0" smtClean="0">
                <a:latin typeface="Algerian" pitchFamily="82" charset="0"/>
              </a:rPr>
              <a:t>. </a:t>
            </a:r>
            <a:r>
              <a:rPr lang="en-US" sz="2400" b="1" dirty="0" err="1" smtClean="0">
                <a:latin typeface="Algerian" pitchFamily="82" charset="0"/>
              </a:rPr>
              <a:t>Затим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напиши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које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гласовне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пром</a:t>
            </a:r>
            <a:r>
              <a:rPr lang="sr-Cyrl-CS" sz="2400" b="1" dirty="0" smtClean="0">
                <a:latin typeface="Algerian" pitchFamily="82" charset="0"/>
              </a:rPr>
              <a:t>ј</a:t>
            </a:r>
            <a:r>
              <a:rPr lang="en-US" sz="2400" b="1" dirty="0" err="1" smtClean="0">
                <a:latin typeface="Algerian" pitchFamily="82" charset="0"/>
              </a:rPr>
              <a:t>ене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су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се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извршиле</a:t>
            </a:r>
            <a:r>
              <a:rPr lang="en-US" sz="2400" b="1" dirty="0" smtClean="0">
                <a:latin typeface="Algerian" pitchFamily="82" charset="0"/>
              </a:rPr>
              <a:t>. </a:t>
            </a:r>
            <a:r>
              <a:rPr lang="en-US" sz="2400" b="1" dirty="0" err="1" smtClean="0">
                <a:latin typeface="Algerian" pitchFamily="82" charset="0"/>
              </a:rPr>
              <a:t>Прва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р</a:t>
            </a:r>
            <a:r>
              <a:rPr lang="sr-Cyrl-CS" sz="2400" b="1" dirty="0" smtClean="0">
                <a:latin typeface="Algerian" pitchFamily="82" charset="0"/>
              </a:rPr>
              <a:t>иј</a:t>
            </a:r>
            <a:r>
              <a:rPr lang="en-US" sz="2400" b="1" dirty="0" err="1" smtClean="0">
                <a:latin typeface="Algerian" pitchFamily="82" charset="0"/>
              </a:rPr>
              <a:t>еч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је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урађена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као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прим</a:t>
            </a:r>
            <a:r>
              <a:rPr lang="sr-Cyrl-CS" sz="2400" b="1" dirty="0" smtClean="0">
                <a:latin typeface="Algerian" pitchFamily="82" charset="0"/>
              </a:rPr>
              <a:t>ј</a:t>
            </a:r>
            <a:r>
              <a:rPr lang="en-US" sz="2400" b="1" dirty="0" err="1" smtClean="0">
                <a:latin typeface="Algerian" pitchFamily="82" charset="0"/>
              </a:rPr>
              <a:t>ер</a:t>
            </a:r>
            <a:r>
              <a:rPr lang="en-US" sz="2400" b="1" dirty="0" smtClean="0">
                <a:latin typeface="Algerian" pitchFamily="82" charset="0"/>
              </a:rPr>
              <a:t>.</a:t>
            </a:r>
            <a:endParaRPr lang="sr-Cyrl-CS" sz="2400" b="1" dirty="0" smtClean="0"/>
          </a:p>
          <a:p>
            <a:r>
              <a:rPr lang="en-US" sz="2400" b="1" dirty="0" smtClean="0">
                <a:latin typeface="Algerian" pitchFamily="82" charset="0"/>
              </a:rPr>
              <a:t/>
            </a:r>
            <a:br>
              <a:rPr lang="en-US" sz="2400" b="1" dirty="0" smtClean="0">
                <a:latin typeface="Algerian" pitchFamily="82" charset="0"/>
              </a:rPr>
            </a:br>
            <a:r>
              <a:rPr lang="en-US" sz="2400" b="1" dirty="0" smtClean="0">
                <a:latin typeface="Algerian" pitchFamily="82" charset="0"/>
              </a:rPr>
              <a:t>• </a:t>
            </a:r>
            <a:r>
              <a:rPr lang="en-US" sz="2400" b="1" dirty="0" err="1" smtClean="0">
                <a:latin typeface="Algerian" pitchFamily="82" charset="0"/>
              </a:rPr>
              <a:t>из+чепркати</a:t>
            </a:r>
            <a:r>
              <a:rPr lang="en-US" sz="2400" b="1" dirty="0" smtClean="0">
                <a:latin typeface="Algerian" pitchFamily="82" charset="0"/>
              </a:rPr>
              <a:t> = </a:t>
            </a:r>
            <a:r>
              <a:rPr lang="en-US" sz="2400" b="1" dirty="0" err="1" smtClean="0">
                <a:latin typeface="Algerian" pitchFamily="82" charset="0"/>
              </a:rPr>
              <a:t>ишчепркати</a:t>
            </a:r>
            <a:r>
              <a:rPr lang="sr-Cyrl-CS" sz="2400" b="1" dirty="0" smtClean="0"/>
              <a:t> </a:t>
            </a:r>
            <a:r>
              <a:rPr lang="en-US" sz="2400" b="1" dirty="0" smtClean="0">
                <a:latin typeface="Algerian" pitchFamily="82" charset="0"/>
              </a:rPr>
              <a:t> </a:t>
            </a:r>
            <a:endParaRPr lang="sr-Cyrl-CS" sz="2400" b="1" dirty="0" smtClean="0">
              <a:latin typeface="Algerian" pitchFamily="82" charset="0"/>
            </a:endParaRPr>
          </a:p>
          <a:p>
            <a:r>
              <a:rPr lang="sr-Cyrl-C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(</a:t>
            </a:r>
            <a:r>
              <a:rPr lang="en-US" sz="2400" b="1" dirty="0" err="1" smtClean="0">
                <a:latin typeface="Algerian" pitchFamily="82" charset="0"/>
              </a:rPr>
              <a:t>настанак</a:t>
            </a:r>
            <a:r>
              <a:rPr lang="en-US" sz="2400" b="1" dirty="0" smtClean="0">
                <a:latin typeface="Algerian" pitchFamily="82" charset="0"/>
              </a:rPr>
              <a:t>: </a:t>
            </a:r>
            <a:r>
              <a:rPr lang="sr-Cyrl-CS" sz="2400" b="1" dirty="0" smtClean="0">
                <a:latin typeface="Algerian" pitchFamily="82" charset="0"/>
              </a:rPr>
              <a:t>   </a:t>
            </a:r>
            <a:r>
              <a:rPr lang="en-US" sz="2400" b="1" dirty="0" err="1" smtClean="0">
                <a:latin typeface="Algerian" pitchFamily="82" charset="0"/>
              </a:rPr>
              <a:t>изчепркати</a:t>
            </a:r>
            <a:r>
              <a:rPr lang="en-US" sz="2400" b="1" dirty="0" smtClean="0">
                <a:latin typeface="Algerian" pitchFamily="82" charset="0"/>
              </a:rPr>
              <a:t> →</a:t>
            </a:r>
            <a:r>
              <a:rPr lang="sr-Cyrl-C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исчепркати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→ </a:t>
            </a:r>
            <a:r>
              <a:rPr lang="sr-Cyrl-C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ишчепркати</a:t>
            </a:r>
            <a:r>
              <a:rPr lang="en-US" sz="2400" b="1" dirty="0" smtClean="0">
                <a:latin typeface="Algerian" pitchFamily="82" charset="0"/>
              </a:rPr>
              <a:t>)</a:t>
            </a:r>
            <a:br>
              <a:rPr lang="en-US" sz="2400" b="1" dirty="0" smtClean="0">
                <a:latin typeface="Algerian" pitchFamily="82" charset="0"/>
              </a:rPr>
            </a:br>
            <a:r>
              <a:rPr lang="en-US" sz="2400" b="1" dirty="0" err="1" smtClean="0">
                <a:latin typeface="Algerian" pitchFamily="82" charset="0"/>
              </a:rPr>
              <a:t>гласовне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пром</a:t>
            </a:r>
            <a:r>
              <a:rPr lang="sr-Cyrl-CS" sz="2400" b="1" dirty="0" smtClean="0">
                <a:latin typeface="Algerian" pitchFamily="82" charset="0"/>
              </a:rPr>
              <a:t>ј</a:t>
            </a:r>
            <a:r>
              <a:rPr lang="en-US" sz="2400" b="1" dirty="0" err="1" smtClean="0">
                <a:latin typeface="Algerian" pitchFamily="82" charset="0"/>
              </a:rPr>
              <a:t>ене</a:t>
            </a:r>
            <a:r>
              <a:rPr lang="en-US" sz="2400" b="1" dirty="0" smtClean="0">
                <a:latin typeface="Algerian" pitchFamily="82" charset="0"/>
              </a:rPr>
              <a:t>: </a:t>
            </a:r>
            <a:r>
              <a:rPr lang="sr-Cyrl-CS" sz="2400" b="1" dirty="0" smtClean="0">
                <a:latin typeface="Algerian" pitchFamily="82" charset="0"/>
              </a:rPr>
              <a:t>  </a:t>
            </a:r>
            <a:r>
              <a:rPr lang="en-US" sz="2400" b="1" dirty="0" err="1" smtClean="0">
                <a:latin typeface="Algerian" pitchFamily="82" charset="0"/>
              </a:rPr>
              <a:t>ј.с.п.з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sr-Cyrl-C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(</a:t>
            </a:r>
            <a:r>
              <a:rPr lang="en-US" sz="2400" b="1" dirty="0" smtClean="0">
                <a:latin typeface="Algerian" pitchFamily="82" charset="0"/>
              </a:rPr>
              <a:t>З→С) </a:t>
            </a:r>
            <a:r>
              <a:rPr lang="sr-Cyrl-C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и</a:t>
            </a:r>
            <a:r>
              <a:rPr lang="sr-Cyrl-CS" sz="2400" b="1" dirty="0" smtClean="0">
                <a:latin typeface="Algerian" pitchFamily="82" charset="0"/>
              </a:rPr>
              <a:t>  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ј.с.п.м.т</a:t>
            </a:r>
            <a:r>
              <a:rPr lang="sr-Cyrl-C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(С→Ш)</a:t>
            </a:r>
            <a:br>
              <a:rPr lang="en-US" sz="2400" b="1" dirty="0" smtClean="0">
                <a:latin typeface="Algerian" pitchFamily="82" charset="0"/>
              </a:rPr>
            </a:br>
            <a:endParaRPr lang="sr-Cyrl-CS" sz="2400" b="1" dirty="0" smtClean="0">
              <a:latin typeface="Algerian" pitchFamily="82" charset="0"/>
            </a:endParaRPr>
          </a:p>
          <a:p>
            <a:r>
              <a:rPr lang="en-US" sz="2400" b="1" dirty="0" smtClean="0">
                <a:latin typeface="Algerian" pitchFamily="82" charset="0"/>
              </a:rPr>
              <a:t>• </a:t>
            </a:r>
            <a:r>
              <a:rPr lang="en-US" sz="2400" b="1" dirty="0" err="1" smtClean="0">
                <a:latin typeface="Algerian" pitchFamily="82" charset="0"/>
              </a:rPr>
              <a:t>од+д</a:t>
            </a:r>
            <a:r>
              <a:rPr lang="sr-Cyrl-CS" sz="2400" b="1" dirty="0" smtClean="0">
                <a:latin typeface="Algerian" pitchFamily="82" charset="0"/>
              </a:rPr>
              <a:t>иј</a:t>
            </a:r>
            <a:r>
              <a:rPr lang="en-US" sz="2400" b="1" dirty="0" err="1" smtClean="0">
                <a:latin typeface="Algerian" pitchFamily="82" charset="0"/>
              </a:rPr>
              <a:t>елити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=</a:t>
            </a:r>
            <a:br>
              <a:rPr lang="en-US" sz="2400" b="1" dirty="0" smtClean="0">
                <a:latin typeface="Algerian" pitchFamily="82" charset="0"/>
              </a:rPr>
            </a:br>
            <a:r>
              <a:rPr lang="en-US" sz="2400" b="1" dirty="0" err="1" smtClean="0">
                <a:latin typeface="Algerian" pitchFamily="82" charset="0"/>
              </a:rPr>
              <a:t>гласовне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пром</a:t>
            </a:r>
            <a:r>
              <a:rPr lang="sr-Cyrl-CS" sz="2400" b="1" dirty="0" smtClean="0">
                <a:latin typeface="Algerian" pitchFamily="82" charset="0"/>
              </a:rPr>
              <a:t>ј</a:t>
            </a:r>
            <a:r>
              <a:rPr lang="en-US" sz="2400" b="1" dirty="0" err="1" smtClean="0">
                <a:latin typeface="Algerian" pitchFamily="82" charset="0"/>
              </a:rPr>
              <a:t>ене</a:t>
            </a:r>
            <a:r>
              <a:rPr lang="en-US" sz="2400" b="1" dirty="0" smtClean="0">
                <a:latin typeface="Algerian" pitchFamily="82" charset="0"/>
              </a:rPr>
              <a:t>:</a:t>
            </a:r>
            <a:br>
              <a:rPr lang="en-US" sz="2400" b="1" dirty="0" smtClean="0">
                <a:latin typeface="Algerian" pitchFamily="82" charset="0"/>
              </a:rPr>
            </a:br>
            <a:endParaRPr lang="sr-Cyrl-CS" sz="2400" b="1" dirty="0" smtClean="0">
              <a:latin typeface="Algerian" pitchFamily="82" charset="0"/>
            </a:endParaRPr>
          </a:p>
          <a:p>
            <a:r>
              <a:rPr lang="en-US" sz="2400" b="1" dirty="0" smtClean="0">
                <a:latin typeface="Algerian" pitchFamily="82" charset="0"/>
              </a:rPr>
              <a:t>• </a:t>
            </a:r>
            <a:r>
              <a:rPr lang="en-US" sz="2400" b="1" dirty="0" err="1" smtClean="0">
                <a:latin typeface="Algerian" pitchFamily="82" charset="0"/>
              </a:rPr>
              <a:t>раз</a:t>
            </a:r>
            <a:r>
              <a:rPr lang="sr-Cyrl-C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+</a:t>
            </a:r>
            <a:r>
              <a:rPr lang="sr-Cyrl-C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ширити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=</a:t>
            </a:r>
            <a:br>
              <a:rPr lang="en-US" sz="2400" b="1" dirty="0" smtClean="0">
                <a:latin typeface="Algerian" pitchFamily="82" charset="0"/>
              </a:rPr>
            </a:br>
            <a:r>
              <a:rPr lang="en-US" sz="2400" b="1" dirty="0" err="1" smtClean="0">
                <a:latin typeface="Algerian" pitchFamily="82" charset="0"/>
              </a:rPr>
              <a:t>гласовне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пром</a:t>
            </a:r>
            <a:r>
              <a:rPr lang="sr-Cyrl-CS" sz="2400" b="1" dirty="0" smtClean="0">
                <a:latin typeface="Algerian" pitchFamily="82" charset="0"/>
              </a:rPr>
              <a:t>ј</a:t>
            </a:r>
            <a:r>
              <a:rPr lang="en-US" sz="2400" b="1" dirty="0" err="1" smtClean="0">
                <a:latin typeface="Algerian" pitchFamily="82" charset="0"/>
              </a:rPr>
              <a:t>ене</a:t>
            </a:r>
            <a:r>
              <a:rPr lang="en-US" sz="2400" b="1" dirty="0" smtClean="0">
                <a:latin typeface="Algerian" pitchFamily="82" charset="0"/>
              </a:rPr>
              <a:t>:</a:t>
            </a:r>
            <a:br>
              <a:rPr lang="en-US" sz="2400" b="1" dirty="0" smtClean="0">
                <a:latin typeface="Algerian" pitchFamily="82" charset="0"/>
              </a:rPr>
            </a:br>
            <a:endParaRPr lang="sr-Cyrl-CS" sz="2400" b="1" dirty="0" smtClean="0">
              <a:latin typeface="Algerian" pitchFamily="82" charset="0"/>
            </a:endParaRPr>
          </a:p>
          <a:p>
            <a:r>
              <a:rPr lang="en-US" sz="2400" b="1" dirty="0" smtClean="0">
                <a:latin typeface="Algerian" pitchFamily="82" charset="0"/>
              </a:rPr>
              <a:t>• </a:t>
            </a:r>
            <a:r>
              <a:rPr lang="en-US" sz="2400" b="1" dirty="0" err="1" smtClean="0">
                <a:latin typeface="Algerian" pitchFamily="82" charset="0"/>
              </a:rPr>
              <a:t>под</a:t>
            </a:r>
            <a:r>
              <a:rPr lang="en-US" sz="2400" b="1" dirty="0" smtClean="0">
                <a:latin typeface="Algerian" pitchFamily="82" charset="0"/>
              </a:rPr>
              <a:t> + </a:t>
            </a:r>
            <a:r>
              <a:rPr lang="en-US" sz="2400" b="1" dirty="0" err="1" smtClean="0">
                <a:latin typeface="Algerian" pitchFamily="82" charset="0"/>
              </a:rPr>
              <a:t>чинити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latin typeface="Algerian" pitchFamily="82" charset="0"/>
              </a:rPr>
              <a:t>=</a:t>
            </a:r>
            <a:endParaRPr lang="sr-Cyrl-CS" sz="2400" b="1" dirty="0" smtClean="0">
              <a:latin typeface="Algerian" pitchFamily="82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5791200"/>
            <a:ext cx="441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Algerian" pitchFamily="82" charset="0"/>
              </a:rPr>
              <a:t>гласовне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пром</a:t>
            </a:r>
            <a:r>
              <a:rPr lang="sr-Cyrl-CS" sz="2400" b="1" dirty="0" smtClean="0">
                <a:latin typeface="Algerian" pitchFamily="82" charset="0"/>
              </a:rPr>
              <a:t>ј</a:t>
            </a:r>
            <a:r>
              <a:rPr lang="en-US" sz="2400" b="1" dirty="0" err="1" smtClean="0">
                <a:latin typeface="Algerian" pitchFamily="82" charset="0"/>
              </a:rPr>
              <a:t>ене</a:t>
            </a:r>
            <a:r>
              <a:rPr lang="en-US" sz="2400" b="1" dirty="0" smtClean="0">
                <a:latin typeface="Algerian" pitchFamily="82" charset="0"/>
              </a:rPr>
              <a:t>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1" y="1143000"/>
          <a:ext cx="8305799" cy="4413979"/>
        </p:xfrm>
        <a:graphic>
          <a:graphicData uri="http://schemas.openxmlformats.org/drawingml/2006/table">
            <a:tbl>
              <a:tblPr/>
              <a:tblGrid>
                <a:gridCol w="2362199"/>
                <a:gridCol w="2590800"/>
                <a:gridCol w="3352800"/>
              </a:tblGrid>
              <a:tr h="92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мушки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род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lgerian" pitchFamily="82" charset="0"/>
                        <a:ea typeface="Times New Roman"/>
                        <a:cs typeface="Times New Roman"/>
                      </a:endParaRPr>
                    </a:p>
                  </a:txBody>
                  <a:tcPr marL="31115" marR="31115" marT="31115" marB="31115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женски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род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lgerian" pitchFamily="82" charset="0"/>
                        <a:ea typeface="Times New Roman"/>
                        <a:cs typeface="Times New Roman"/>
                      </a:endParaRPr>
                    </a:p>
                  </a:txBody>
                  <a:tcPr marL="31115" marR="31115" marT="31115" marB="31115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гласовне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пром</a:t>
                      </a:r>
                      <a:r>
                        <a:rPr lang="sr-Cyrl-C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ј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ене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lgerian" pitchFamily="82" charset="0"/>
                        <a:ea typeface="Times New Roman"/>
                        <a:cs typeface="Times New Roman"/>
                      </a:endParaRPr>
                    </a:p>
                  </a:txBody>
                  <a:tcPr marL="31115" marR="31115" marT="31115" marB="31115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3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36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дрзак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lgerian" pitchFamily="82" charset="0"/>
                        <a:ea typeface="Times New Roman"/>
                        <a:cs typeface="Times New Roman"/>
                      </a:endParaRPr>
                    </a:p>
                  </a:txBody>
                  <a:tcPr marL="31115" marR="31115" marT="31115" marB="31115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40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дрска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Algerian" pitchFamily="82" charset="0"/>
                        <a:ea typeface="Times New Roman"/>
                        <a:cs typeface="Times New Roman"/>
                      </a:endParaRPr>
                    </a:p>
                  </a:txBody>
                  <a:tcPr marL="31115" marR="31115" marT="31115" marB="31115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непостојано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А </a:t>
                      </a:r>
                      <a:r>
                        <a:rPr lang="sr-Cyrl-C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sr-Cyrl-C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ј.с.п.з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(З→С)</a:t>
                      </a:r>
                    </a:p>
                  </a:txBody>
                  <a:tcPr marL="31115" marR="31115" marT="31115" marB="31115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36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sr-Cyrl-CS" sz="36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иј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едак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lgerian" pitchFamily="82" charset="0"/>
                        <a:ea typeface="Times New Roman"/>
                        <a:cs typeface="Times New Roman"/>
                      </a:endParaRPr>
                    </a:p>
                  </a:txBody>
                  <a:tcPr marL="31115" marR="31115" marT="31115" marB="31115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Algerian" pitchFamily="82" charset="0"/>
                      </a:endParaRPr>
                    </a:p>
                  </a:txBody>
                  <a:tcPr marL="31115" marR="31115" marT="31115" marB="31115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Algerian" pitchFamily="82" charset="0"/>
                      </a:endParaRPr>
                    </a:p>
                  </a:txBody>
                  <a:tcPr marL="31115" marR="31115" marT="31115" marB="31115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3600" b="1" dirty="0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тежак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Algerian" pitchFamily="82" charset="0"/>
                        <a:ea typeface="Times New Roman"/>
                        <a:cs typeface="Times New Roman"/>
                      </a:endParaRPr>
                    </a:p>
                  </a:txBody>
                  <a:tcPr marL="31115" marR="31115" marT="31115" marB="31115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Algerian" pitchFamily="82" charset="0"/>
                      </a:endParaRPr>
                    </a:p>
                  </a:txBody>
                  <a:tcPr marL="31115" marR="31115" marT="31115" marB="31115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Algerian" pitchFamily="82" charset="0"/>
                      </a:endParaRPr>
                    </a:p>
                  </a:txBody>
                  <a:tcPr marL="31115" marR="31115" marT="31115" marB="31115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381000"/>
            <a:ext cx="5566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Попуни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табелу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првом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</a:t>
            </a:r>
            <a:r>
              <a:rPr kumimoji="0" lang="sr-Cyrl-C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ј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еру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lgerian" pitchFamily="82" charset="0"/>
              </a:rPr>
              <a:t/>
            </a:r>
            <a:br>
              <a:rPr lang="en-US" sz="2400" dirty="0" smtClean="0">
                <a:latin typeface="Algerian" pitchFamily="82" charset="0"/>
              </a:rPr>
            </a:br>
            <a:r>
              <a:rPr lang="en-US" sz="2400" b="1" dirty="0" smtClean="0">
                <a:latin typeface="Algerian" pitchFamily="82" charset="0"/>
              </a:rPr>
              <a:t>5. </a:t>
            </a:r>
            <a:r>
              <a:rPr lang="sr-Cyrl-C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Напиши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компаративе</a:t>
            </a:r>
            <a:r>
              <a:rPr lang="en-US" sz="2400" b="1" dirty="0" smtClean="0">
                <a:latin typeface="Algerian" pitchFamily="82" charset="0"/>
              </a:rPr>
              <a:t> </a:t>
            </a:r>
            <a:r>
              <a:rPr lang="en-US" sz="2400" b="1" dirty="0" err="1" smtClean="0">
                <a:latin typeface="Algerian" pitchFamily="82" charset="0"/>
              </a:rPr>
              <a:t>прид</a:t>
            </a:r>
            <a:r>
              <a:rPr lang="sr-Cyrl-CS" sz="2400" b="1" dirty="0" smtClean="0">
                <a:latin typeface="Algerian" pitchFamily="82" charset="0"/>
              </a:rPr>
              <a:t>ј</a:t>
            </a:r>
            <a:r>
              <a:rPr lang="en-US" sz="2400" b="1" dirty="0" err="1" smtClean="0">
                <a:latin typeface="Algerian" pitchFamily="82" charset="0"/>
              </a:rPr>
              <a:t>ева</a:t>
            </a:r>
            <a:r>
              <a:rPr lang="en-US" sz="2400" b="1" dirty="0" smtClean="0">
                <a:latin typeface="Algerian" pitchFamily="82" charset="0"/>
              </a:rPr>
              <a:t>:</a:t>
            </a:r>
            <a:endParaRPr lang="sr-Cyrl-CS" sz="2400" b="1" dirty="0" smtClean="0">
              <a:latin typeface="Algerian" pitchFamily="82" charset="0"/>
            </a:endParaRPr>
          </a:p>
          <a:p>
            <a:r>
              <a:rPr lang="en-US" sz="2400" dirty="0" smtClean="0">
                <a:latin typeface="Algerian" pitchFamily="82" charset="0"/>
              </a:rPr>
              <a:t/>
            </a:r>
            <a:br>
              <a:rPr lang="en-US" sz="2400" dirty="0" smtClean="0">
                <a:latin typeface="Algerian" pitchFamily="82" charset="0"/>
              </a:rPr>
            </a:br>
            <a:r>
              <a:rPr lang="en-US" sz="2400" dirty="0" smtClean="0">
                <a:latin typeface="Algerian" pitchFamily="82" charset="0"/>
              </a:rPr>
              <a:t>• </a:t>
            </a:r>
            <a:r>
              <a:rPr lang="sr-Cyrl-CS" sz="2400" dirty="0" smtClean="0">
                <a:latin typeface="Algerian" pitchFamily="82" charset="0"/>
              </a:rPr>
              <a:t>драг</a:t>
            </a:r>
            <a:r>
              <a:rPr lang="en-US" sz="2400" dirty="0" smtClean="0">
                <a:latin typeface="Algerian" pitchFamily="82" charset="0"/>
              </a:rPr>
              <a:t/>
            </a:r>
            <a:br>
              <a:rPr lang="en-US" sz="2400" dirty="0" smtClean="0">
                <a:latin typeface="Algerian" pitchFamily="82" charset="0"/>
              </a:rPr>
            </a:br>
            <a:r>
              <a:rPr lang="en-US" sz="2400" dirty="0" smtClean="0">
                <a:latin typeface="Algerian" pitchFamily="82" charset="0"/>
              </a:rPr>
              <a:t>• </a:t>
            </a:r>
            <a:r>
              <a:rPr lang="sr-Cyrl-CS" sz="2400" dirty="0" smtClean="0">
                <a:latin typeface="Algerian" pitchFamily="82" charset="0"/>
              </a:rPr>
              <a:t>јак</a:t>
            </a:r>
          </a:p>
          <a:p>
            <a:r>
              <a:rPr lang="en-US" sz="2400" dirty="0" smtClean="0">
                <a:latin typeface="Algerian" pitchFamily="82" charset="0"/>
              </a:rPr>
              <a:t/>
            </a:r>
            <a:br>
              <a:rPr lang="en-US" sz="2400" dirty="0" smtClean="0">
                <a:latin typeface="Algerian" pitchFamily="82" charset="0"/>
              </a:rPr>
            </a:br>
            <a:r>
              <a:rPr lang="en-US" sz="2400" dirty="0" err="1" smtClean="0">
                <a:latin typeface="Algerian" pitchFamily="82" charset="0"/>
              </a:rPr>
              <a:t>Која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гласовна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пром</a:t>
            </a:r>
            <a:r>
              <a:rPr lang="sr-Cyrl-CS" sz="2400" dirty="0" smtClean="0">
                <a:latin typeface="Algerian" pitchFamily="82" charset="0"/>
              </a:rPr>
              <a:t>ј</a:t>
            </a:r>
            <a:r>
              <a:rPr lang="en-US" sz="2400" dirty="0" err="1" smtClean="0">
                <a:latin typeface="Algerian" pitchFamily="82" charset="0"/>
              </a:rPr>
              <a:t>ена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en-US" sz="2400" dirty="0" err="1" smtClean="0">
                <a:latin typeface="Algerian" pitchFamily="82" charset="0"/>
              </a:rPr>
              <a:t>се</a:t>
            </a:r>
            <a:r>
              <a:rPr lang="en-US" sz="2400" dirty="0" smtClean="0">
                <a:latin typeface="Algerian" pitchFamily="82" charset="0"/>
              </a:rPr>
              <a:t> </a:t>
            </a:r>
            <a:r>
              <a:rPr lang="sr-Cyrl-CS" sz="2400" dirty="0" smtClean="0">
                <a:latin typeface="Algerian" pitchFamily="82" charset="0"/>
              </a:rPr>
              <a:t>из</a:t>
            </a:r>
            <a:r>
              <a:rPr lang="en-US" sz="2400" dirty="0" err="1" smtClean="0">
                <a:latin typeface="Algerian" pitchFamily="82" charset="0"/>
              </a:rPr>
              <a:t>врши</a:t>
            </a:r>
            <a:r>
              <a:rPr lang="sr-Cyrl-CS" sz="2400" dirty="0" smtClean="0">
                <a:latin typeface="Algerian" pitchFamily="82" charset="0"/>
              </a:rPr>
              <a:t>ла </a:t>
            </a:r>
            <a:r>
              <a:rPr lang="en-US" sz="2400" dirty="0" smtClean="0">
                <a:latin typeface="Algerian" pitchFamily="82" charset="0"/>
              </a:rPr>
              <a:t>? </a:t>
            </a:r>
            <a:endParaRPr lang="sr-Cyrl-CS" sz="2400" dirty="0" smtClean="0">
              <a:latin typeface="Algerian" pitchFamily="82" charset="0"/>
            </a:endParaRPr>
          </a:p>
          <a:p>
            <a:endParaRPr lang="sr-Cyrl-CS" sz="2400" dirty="0" smtClean="0">
              <a:latin typeface="Algerian" pitchFamily="82" charset="0"/>
            </a:endParaRPr>
          </a:p>
          <a:p>
            <a:endParaRPr lang="sr-Cyrl-CS" sz="2400" dirty="0" smtClean="0">
              <a:latin typeface="Algerian" pitchFamily="82" charset="0"/>
            </a:endParaRPr>
          </a:p>
          <a:p>
            <a:r>
              <a:rPr lang="sr-Cyrl-CS" sz="2400" b="1" dirty="0" smtClean="0"/>
              <a:t>6. </a:t>
            </a:r>
            <a:r>
              <a:rPr lang="en-US" sz="2400" b="1" dirty="0" smtClean="0"/>
              <a:t>У</a:t>
            </a:r>
            <a:r>
              <a:rPr lang="sr-Cyrl-CS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низу</a:t>
            </a:r>
            <a:r>
              <a:rPr lang="en-US" sz="2400" b="1" dirty="0" smtClean="0"/>
              <a:t> </a:t>
            </a:r>
            <a:r>
              <a:rPr lang="sr-Cyrl-CS" sz="2400" b="1" dirty="0" smtClean="0"/>
              <a:t> </a:t>
            </a:r>
            <a:r>
              <a:rPr lang="en-US" sz="2400" b="1" dirty="0" err="1" smtClean="0"/>
              <a:t>подвуци</a:t>
            </a:r>
            <a:r>
              <a:rPr lang="en-US" sz="2400" b="1" dirty="0" smtClean="0"/>
              <a:t> </a:t>
            </a:r>
            <a:r>
              <a:rPr lang="sr-Cyrl-CS" sz="2400" b="1" dirty="0" smtClean="0"/>
              <a:t> </a:t>
            </a:r>
            <a:r>
              <a:rPr lang="en-US" sz="2400" b="1" dirty="0" smtClean="0"/>
              <a:t>р</a:t>
            </a:r>
            <a:r>
              <a:rPr lang="sr-Cyrl-CS" sz="2400" b="1" dirty="0" smtClean="0"/>
              <a:t>ије</a:t>
            </a:r>
            <a:r>
              <a:rPr lang="en-US" sz="2400" b="1" dirty="0" err="1" smtClean="0"/>
              <a:t>чи</a:t>
            </a:r>
            <a:r>
              <a:rPr lang="en-US" sz="2400" b="1" dirty="0" smtClean="0"/>
              <a:t> у</a:t>
            </a:r>
            <a:r>
              <a:rPr lang="sr-Cyrl-CS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којима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је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дошло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до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губљења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сугласника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sr-Cyrl-CS" sz="2400" dirty="0" smtClean="0"/>
          </a:p>
          <a:p>
            <a:r>
              <a:rPr lang="sr-Cyrl-CS" sz="2400" b="1" dirty="0" smtClean="0"/>
              <a:t>             преци</a:t>
            </a:r>
            <a:r>
              <a:rPr lang="en-US" sz="2400" b="1" dirty="0" smtClean="0"/>
              <a:t>,</a:t>
            </a:r>
            <a:r>
              <a:rPr lang="sr-Cyrl-CS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радосна</a:t>
            </a:r>
            <a:r>
              <a:rPr lang="en-US" sz="2400" b="1" dirty="0" smtClean="0"/>
              <a:t>,</a:t>
            </a:r>
            <a:r>
              <a:rPr lang="sr-Cyrl-CS" sz="2400" b="1" dirty="0" smtClean="0"/>
              <a:t>  град,  задаци</a:t>
            </a:r>
            <a:endParaRPr lang="sr-Cyrl-CS" sz="2400" dirty="0" smtClean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117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Гласовне промјене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Vanja</dc:creator>
  <cp:lastModifiedBy>Dragana</cp:lastModifiedBy>
  <cp:revision>14</cp:revision>
  <dcterms:created xsi:type="dcterms:W3CDTF">2006-08-16T00:00:00Z</dcterms:created>
  <dcterms:modified xsi:type="dcterms:W3CDTF">2020-03-25T20:12:51Z</dcterms:modified>
</cp:coreProperties>
</file>